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04" r:id="rId2"/>
    <p:sldMasterId id="2147483828" r:id="rId3"/>
    <p:sldMasterId id="2147483840" r:id="rId4"/>
    <p:sldMasterId id="2147483876" r:id="rId5"/>
    <p:sldMasterId id="2147483888" r:id="rId6"/>
  </p:sldMasterIdLst>
  <p:notesMasterIdLst>
    <p:notesMasterId r:id="rId32"/>
  </p:notesMasterIdLst>
  <p:sldIdLst>
    <p:sldId id="372" r:id="rId7"/>
    <p:sldId id="407" r:id="rId8"/>
    <p:sldId id="365" r:id="rId9"/>
    <p:sldId id="386" r:id="rId10"/>
    <p:sldId id="346" r:id="rId11"/>
    <p:sldId id="388" r:id="rId12"/>
    <p:sldId id="400" r:id="rId13"/>
    <p:sldId id="375" r:id="rId14"/>
    <p:sldId id="389" r:id="rId15"/>
    <p:sldId id="401" r:id="rId16"/>
    <p:sldId id="390" r:id="rId17"/>
    <p:sldId id="347" r:id="rId18"/>
    <p:sldId id="391" r:id="rId19"/>
    <p:sldId id="402" r:id="rId20"/>
    <p:sldId id="392" r:id="rId21"/>
    <p:sldId id="403" r:id="rId22"/>
    <p:sldId id="351" r:id="rId23"/>
    <p:sldId id="393" r:id="rId24"/>
    <p:sldId id="394" r:id="rId25"/>
    <p:sldId id="408" r:id="rId26"/>
    <p:sldId id="396" r:id="rId27"/>
    <p:sldId id="360" r:id="rId28"/>
    <p:sldId id="405" r:id="rId29"/>
    <p:sldId id="406" r:id="rId30"/>
    <p:sldId id="35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185A6CC-C6DB-4425-9042-5453B1068854}">
          <p14:sldIdLst>
            <p14:sldId id="372"/>
            <p14:sldId id="407"/>
            <p14:sldId id="365"/>
            <p14:sldId id="386"/>
            <p14:sldId id="346"/>
            <p14:sldId id="388"/>
          </p14:sldIdLst>
        </p14:section>
        <p14:section name="Wi-Fi Network" id="{DB7A7A2A-A901-4C1B-8B1D-4C94C9476530}">
          <p14:sldIdLst>
            <p14:sldId id="400"/>
            <p14:sldId id="375"/>
            <p14:sldId id="389"/>
          </p14:sldIdLst>
        </p14:section>
        <p14:section name="Downlink" id="{348FCC84-649A-4C82-8FD2-D0FEF1AA74C9}">
          <p14:sldIdLst>
            <p14:sldId id="401"/>
            <p14:sldId id="390"/>
            <p14:sldId id="347"/>
            <p14:sldId id="391"/>
          </p14:sldIdLst>
        </p14:section>
        <p14:section name="Tag Network" id="{4EFEBA65-79DB-41E1-AC06-CD306901A3FA}">
          <p14:sldIdLst>
            <p14:sldId id="402"/>
            <p14:sldId id="392"/>
          </p14:sldIdLst>
        </p14:section>
        <p14:section name="Implementation" id="{72032E37-6C52-4DFE-8381-E23212EDE548}">
          <p14:sldIdLst>
            <p14:sldId id="403"/>
            <p14:sldId id="351"/>
          </p14:sldIdLst>
        </p14:section>
        <p14:section name="Eval" id="{0107C89F-016E-4C51-8A2C-D4EBCB4971A3}">
          <p14:sldIdLst>
            <p14:sldId id="393"/>
            <p14:sldId id="394"/>
            <p14:sldId id="408"/>
            <p14:sldId id="396"/>
            <p14:sldId id="360"/>
            <p14:sldId id="405"/>
          </p14:sldIdLst>
        </p14:section>
        <p14:section name="Conclusion" id="{B7F073FB-B0F2-454E-B9DC-744992ABC674}">
          <p14:sldIdLst>
            <p14:sldId id="406"/>
            <p14:sldId id="35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AA808"/>
    <a:srgbClr val="000000"/>
    <a:srgbClr val="FFCCCC"/>
    <a:srgbClr val="0D0D0D"/>
    <a:srgbClr val="404040"/>
    <a:srgbClr val="7F7F7F"/>
    <a:srgbClr val="7F3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63218" autoAdjust="0"/>
  </p:normalViewPr>
  <p:slideViewPr>
    <p:cSldViewPr>
      <p:cViewPr>
        <p:scale>
          <a:sx n="58" d="100"/>
          <a:sy n="58" d="100"/>
        </p:scale>
        <p:origin x="-23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92"/>
    </p:cViewPr>
  </p:sorterViewPr>
  <p:notesViewPr>
    <p:cSldViewPr>
      <p:cViewPr varScale="1">
        <p:scale>
          <a:sx n="67" d="100"/>
          <a:sy n="67"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cse_2\Documents\Book3.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28575" cap="rnd">
              <a:solidFill>
                <a:schemeClr val="accent1"/>
              </a:solidFill>
              <a:round/>
            </a:ln>
            <a:effectLst/>
          </c:spPr>
          <c:marker>
            <c:symbol val="none"/>
          </c:marker>
          <c:val>
            <c:numRef>
              <c:f>Sheet1!$A$1:$A$50</c:f>
              <c:numCache>
                <c:formatCode>General</c:formatCode>
                <c:ptCount val="50"/>
                <c:pt idx="0">
                  <c:v>0.21252297669899101</c:v>
                </c:pt>
                <c:pt idx="1">
                  <c:v>0.10051398603711199</c:v>
                </c:pt>
                <c:pt idx="2">
                  <c:v>8.8897934551282407E-2</c:v>
                </c:pt>
                <c:pt idx="3">
                  <c:v>0.126810282246372</c:v>
                </c:pt>
                <c:pt idx="4">
                  <c:v>0.20086169703241999</c:v>
                </c:pt>
                <c:pt idx="5">
                  <c:v>0.177782251711366</c:v>
                </c:pt>
                <c:pt idx="6">
                  <c:v>0.159068716266761</c:v>
                </c:pt>
                <c:pt idx="7">
                  <c:v>5.5035079591848501E-2</c:v>
                </c:pt>
                <c:pt idx="8">
                  <c:v>0.10778828859757</c:v>
                </c:pt>
                <c:pt idx="9">
                  <c:v>0.20876662621525499</c:v>
                </c:pt>
                <c:pt idx="10">
                  <c:v>0.12273723002971999</c:v>
                </c:pt>
                <c:pt idx="11">
                  <c:v>0.113730557135478</c:v>
                </c:pt>
                <c:pt idx="12">
                  <c:v>0.233148238866414</c:v>
                </c:pt>
                <c:pt idx="13">
                  <c:v>0.17787684830118899</c:v>
                </c:pt>
                <c:pt idx="14">
                  <c:v>0.16639081899333699</c:v>
                </c:pt>
                <c:pt idx="15">
                  <c:v>0.133986493680161</c:v>
                </c:pt>
                <c:pt idx="16">
                  <c:v>3.8816641521356603E-2</c:v>
                </c:pt>
                <c:pt idx="17">
                  <c:v>7.1357558964735598E-2</c:v>
                </c:pt>
                <c:pt idx="18">
                  <c:v>9.6258231823157403E-2</c:v>
                </c:pt>
                <c:pt idx="19">
                  <c:v>7.4950182931512996E-2</c:v>
                </c:pt>
                <c:pt idx="20">
                  <c:v>3.3123176640974403E-2</c:v>
                </c:pt>
                <c:pt idx="21">
                  <c:v>0.19196339350754099</c:v>
                </c:pt>
                <c:pt idx="22">
                  <c:v>0.123846001302264</c:v>
                </c:pt>
                <c:pt idx="23">
                  <c:v>3.6723781399958799E-2</c:v>
                </c:pt>
                <c:pt idx="24">
                  <c:v>0.15028478425595801</c:v>
                </c:pt>
                <c:pt idx="25">
                  <c:v>7.6792080254284106E-2</c:v>
                </c:pt>
                <c:pt idx="26">
                  <c:v>7.3938689223428E-2</c:v>
                </c:pt>
                <c:pt idx="27">
                  <c:v>0.103148595909712</c:v>
                </c:pt>
                <c:pt idx="28">
                  <c:v>8.5938807482125901E-2</c:v>
                </c:pt>
                <c:pt idx="29">
                  <c:v>0.186001428354063</c:v>
                </c:pt>
                <c:pt idx="30">
                  <c:v>6.0520436985947099E-2</c:v>
                </c:pt>
                <c:pt idx="31">
                  <c:v>4.69795553483826E-2</c:v>
                </c:pt>
                <c:pt idx="32">
                  <c:v>0.113751717020008</c:v>
                </c:pt>
                <c:pt idx="33">
                  <c:v>2.2976582916874499E-2</c:v>
                </c:pt>
                <c:pt idx="34">
                  <c:v>5.4791939372964997E-2</c:v>
                </c:pt>
                <c:pt idx="35">
                  <c:v>0.27609267292031298</c:v>
                </c:pt>
                <c:pt idx="36">
                  <c:v>5.2367426959285299E-2</c:v>
                </c:pt>
                <c:pt idx="37">
                  <c:v>5.4099711274456598E-2</c:v>
                </c:pt>
                <c:pt idx="38">
                  <c:v>7.2363499019024696E-2</c:v>
                </c:pt>
                <c:pt idx="39">
                  <c:v>7.2585517600713897E-2</c:v>
                </c:pt>
                <c:pt idx="40">
                  <c:v>7.9119412081441604E-2</c:v>
                </c:pt>
                <c:pt idx="41">
                  <c:v>0.105636668759629</c:v>
                </c:pt>
                <c:pt idx="42">
                  <c:v>3.2524801789307299E-2</c:v>
                </c:pt>
                <c:pt idx="43">
                  <c:v>0.218123482072962</c:v>
                </c:pt>
                <c:pt idx="44">
                  <c:v>9.4839479012420499E-2</c:v>
                </c:pt>
                <c:pt idx="45">
                  <c:v>2.8215529888567899E-2</c:v>
                </c:pt>
                <c:pt idx="46">
                  <c:v>7.8318837127555798E-3</c:v>
                </c:pt>
                <c:pt idx="47">
                  <c:v>1.8399761088590299E-2</c:v>
                </c:pt>
                <c:pt idx="48">
                  <c:v>2.1465483897937902E-2</c:v>
                </c:pt>
                <c:pt idx="49">
                  <c:v>4.6435600907125299E-2</c:v>
                </c:pt>
              </c:numCache>
            </c:numRef>
          </c:val>
          <c:smooth val="0"/>
        </c:ser>
        <c:dLbls>
          <c:showLegendKey val="0"/>
          <c:showVal val="0"/>
          <c:showCatName val="0"/>
          <c:showSerName val="0"/>
          <c:showPercent val="0"/>
          <c:showBubbleSize val="0"/>
        </c:dLbls>
        <c:marker val="1"/>
        <c:smooth val="0"/>
        <c:axId val="78359168"/>
        <c:axId val="78373248"/>
      </c:lineChart>
      <c:catAx>
        <c:axId val="78359168"/>
        <c:scaling>
          <c:orientation val="minMax"/>
        </c:scaling>
        <c:delete val="1"/>
        <c:axPos val="b"/>
        <c:majorTickMark val="none"/>
        <c:minorTickMark val="none"/>
        <c:tickLblPos val="nextTo"/>
        <c:crossAx val="78373248"/>
        <c:crosses val="autoZero"/>
        <c:auto val="1"/>
        <c:lblAlgn val="ctr"/>
        <c:lblOffset val="100"/>
        <c:noMultiLvlLbl val="0"/>
      </c:catAx>
      <c:valAx>
        <c:axId val="7837324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835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No Backscatter</c:v>
          </c:tx>
          <c:spPr>
            <a:solidFill>
              <a:schemeClr val="accent6"/>
            </a:solidFill>
            <a:ln>
              <a:noFill/>
            </a:ln>
            <a:effectLst/>
          </c:spPr>
          <c:invertIfNegative val="0"/>
          <c:errBars>
            <c:errBarType val="both"/>
            <c:errValType val="cust"/>
            <c:noEndCap val="0"/>
            <c:plus>
              <c:numRef>
                <c:f>Sheet1!$C$1:$C$4</c:f>
                <c:numCache>
                  <c:formatCode>General</c:formatCode>
                  <c:ptCount val="4"/>
                  <c:pt idx="0">
                    <c:v>0.17</c:v>
                  </c:pt>
                  <c:pt idx="1">
                    <c:v>0.12</c:v>
                  </c:pt>
                  <c:pt idx="2">
                    <c:v>0.22</c:v>
                  </c:pt>
                  <c:pt idx="3">
                    <c:v>0.18</c:v>
                  </c:pt>
                </c:numCache>
              </c:numRef>
            </c:plus>
            <c:minus>
              <c:numRef>
                <c:f>Sheet1!$C$1:$C$4</c:f>
                <c:numCache>
                  <c:formatCode>General</c:formatCode>
                  <c:ptCount val="4"/>
                  <c:pt idx="0">
                    <c:v>0.17</c:v>
                  </c:pt>
                  <c:pt idx="1">
                    <c:v>0.12</c:v>
                  </c:pt>
                  <c:pt idx="2">
                    <c:v>0.22</c:v>
                  </c:pt>
                  <c:pt idx="3">
                    <c:v>0.18</c:v>
                  </c:pt>
                </c:numCache>
              </c:numRef>
            </c:minus>
            <c:spPr>
              <a:noFill/>
              <a:ln w="9525" cap="flat" cmpd="sng" algn="ctr">
                <a:solidFill>
                  <a:schemeClr val="tx1">
                    <a:lumMod val="65000"/>
                    <a:lumOff val="35000"/>
                  </a:schemeClr>
                </a:solidFill>
                <a:round/>
              </a:ln>
              <a:effectLst/>
            </c:spPr>
          </c:errBars>
          <c:val>
            <c:numRef>
              <c:f>Sheet1!$B$1:$B$4</c:f>
              <c:numCache>
                <c:formatCode>General</c:formatCode>
                <c:ptCount val="4"/>
                <c:pt idx="0">
                  <c:v>3.1890670000000001</c:v>
                </c:pt>
                <c:pt idx="1">
                  <c:v>3.0505800000000001</c:v>
                </c:pt>
                <c:pt idx="2">
                  <c:v>2.7949980000000001</c:v>
                </c:pt>
                <c:pt idx="3">
                  <c:v>2.955257</c:v>
                </c:pt>
              </c:numCache>
            </c:numRef>
          </c:val>
        </c:ser>
        <c:ser>
          <c:idx val="1"/>
          <c:order val="1"/>
          <c:tx>
            <c:v>100 bps</c:v>
          </c:tx>
          <c:spPr>
            <a:solidFill>
              <a:schemeClr val="accent5"/>
            </a:solidFill>
            <a:ln>
              <a:noFill/>
            </a:ln>
            <a:effectLst/>
          </c:spPr>
          <c:invertIfNegative val="0"/>
          <c:errBars>
            <c:errBarType val="both"/>
            <c:errValType val="cust"/>
            <c:noEndCap val="0"/>
            <c:plus>
              <c:numRef>
                <c:f>Sheet1!$G$1:$G$4</c:f>
                <c:numCache>
                  <c:formatCode>General</c:formatCode>
                  <c:ptCount val="4"/>
                  <c:pt idx="0">
                    <c:v>0.19</c:v>
                  </c:pt>
                  <c:pt idx="1">
                    <c:v>0.21</c:v>
                  </c:pt>
                  <c:pt idx="2">
                    <c:v>0.16</c:v>
                  </c:pt>
                  <c:pt idx="3">
                    <c:v>0.16</c:v>
                  </c:pt>
                </c:numCache>
              </c:numRef>
            </c:plus>
            <c:minus>
              <c:numRef>
                <c:f>Sheet1!$G$1:$G$4</c:f>
                <c:numCache>
                  <c:formatCode>General</c:formatCode>
                  <c:ptCount val="4"/>
                  <c:pt idx="0">
                    <c:v>0.19</c:v>
                  </c:pt>
                  <c:pt idx="1">
                    <c:v>0.21</c:v>
                  </c:pt>
                  <c:pt idx="2">
                    <c:v>0.16</c:v>
                  </c:pt>
                  <c:pt idx="3">
                    <c:v>0.16</c:v>
                  </c:pt>
                </c:numCache>
              </c:numRef>
            </c:minus>
            <c:spPr>
              <a:noFill/>
              <a:ln w="9525" cap="flat" cmpd="sng" algn="ctr">
                <a:solidFill>
                  <a:schemeClr val="tx1">
                    <a:lumMod val="65000"/>
                    <a:lumOff val="35000"/>
                  </a:schemeClr>
                </a:solidFill>
                <a:round/>
              </a:ln>
              <a:effectLst/>
            </c:spPr>
          </c:errBars>
          <c:val>
            <c:numRef>
              <c:f>Sheet1!$D$1:$D$4</c:f>
              <c:numCache>
                <c:formatCode>General</c:formatCode>
                <c:ptCount val="4"/>
                <c:pt idx="0">
                  <c:v>3.109232</c:v>
                </c:pt>
                <c:pt idx="1">
                  <c:v>3.0604499999999999</c:v>
                </c:pt>
                <c:pt idx="2">
                  <c:v>2.3580040000000002</c:v>
                </c:pt>
                <c:pt idx="3">
                  <c:v>2.9539360000000001</c:v>
                </c:pt>
              </c:numCache>
            </c:numRef>
          </c:val>
        </c:ser>
        <c:dLbls>
          <c:showLegendKey val="0"/>
          <c:showVal val="0"/>
          <c:showCatName val="0"/>
          <c:showSerName val="0"/>
          <c:showPercent val="0"/>
          <c:showBubbleSize val="0"/>
        </c:dLbls>
        <c:gapWidth val="219"/>
        <c:overlap val="-27"/>
        <c:axId val="84238720"/>
        <c:axId val="84240640"/>
      </c:barChart>
      <c:catAx>
        <c:axId val="84238720"/>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t>AP Location</a:t>
                </a:r>
              </a:p>
            </c:rich>
          </c:tx>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84240640"/>
        <c:crosses val="autoZero"/>
        <c:auto val="1"/>
        <c:lblAlgn val="ctr"/>
        <c:lblOffset val="100"/>
        <c:noMultiLvlLbl val="0"/>
      </c:catAx>
      <c:valAx>
        <c:axId val="84240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a:t>Data Rate (MB/s)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842387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v>Network</c:v>
          </c:tx>
          <c:spPr>
            <a:ln w="28575" cap="rnd">
              <a:solidFill>
                <a:schemeClr val="accent2"/>
              </a:solidFill>
              <a:round/>
            </a:ln>
            <a:effectLst/>
          </c:spPr>
          <c:marker>
            <c:symbol val="none"/>
          </c:marker>
          <c:cat>
            <c:numRef>
              <c:f>Sheet1!$B$1:$B$19</c:f>
              <c:numCache>
                <c:formatCode>h:mm\ AM/PM</c:formatCode>
                <c:ptCount val="19"/>
                <c:pt idx="1">
                  <c:v>0.5</c:v>
                </c:pt>
                <c:pt idx="5">
                  <c:v>0.58333333333333337</c:v>
                </c:pt>
                <c:pt idx="9">
                  <c:v>0.66666666666666663</c:v>
                </c:pt>
                <c:pt idx="13">
                  <c:v>0.75</c:v>
                </c:pt>
                <c:pt idx="18">
                  <c:v>0.83333333333333304</c:v>
                </c:pt>
              </c:numCache>
            </c:numRef>
          </c:cat>
          <c:val>
            <c:numRef>
              <c:f>Sheet1!$D$1:$D$19</c:f>
              <c:numCache>
                <c:formatCode>General</c:formatCode>
                <c:ptCount val="19"/>
                <c:pt idx="0">
                  <c:v>608</c:v>
                </c:pt>
                <c:pt idx="1">
                  <c:v>516</c:v>
                </c:pt>
                <c:pt idx="2">
                  <c:v>434</c:v>
                </c:pt>
                <c:pt idx="3">
                  <c:v>582</c:v>
                </c:pt>
                <c:pt idx="4">
                  <c:v>659</c:v>
                </c:pt>
                <c:pt idx="5">
                  <c:v>563</c:v>
                </c:pt>
                <c:pt idx="6">
                  <c:v>755</c:v>
                </c:pt>
                <c:pt idx="7">
                  <c:v>725</c:v>
                </c:pt>
                <c:pt idx="8">
                  <c:v>993</c:v>
                </c:pt>
                <c:pt idx="9">
                  <c:v>1058</c:v>
                </c:pt>
                <c:pt idx="10">
                  <c:v>929</c:v>
                </c:pt>
                <c:pt idx="11">
                  <c:v>727</c:v>
                </c:pt>
                <c:pt idx="12">
                  <c:v>781</c:v>
                </c:pt>
                <c:pt idx="13">
                  <c:v>423</c:v>
                </c:pt>
                <c:pt idx="14">
                  <c:v>477</c:v>
                </c:pt>
                <c:pt idx="15">
                  <c:v>446</c:v>
                </c:pt>
                <c:pt idx="16">
                  <c:v>358</c:v>
                </c:pt>
                <c:pt idx="17">
                  <c:v>618.92647058823502</c:v>
                </c:pt>
                <c:pt idx="18">
                  <c:v>615.57843137254895</c:v>
                </c:pt>
              </c:numCache>
            </c:numRef>
          </c:val>
          <c:smooth val="0"/>
        </c:ser>
        <c:dLbls>
          <c:showLegendKey val="0"/>
          <c:showVal val="0"/>
          <c:showCatName val="0"/>
          <c:showSerName val="0"/>
          <c:showPercent val="0"/>
          <c:showBubbleSize val="0"/>
        </c:dLbls>
        <c:marker val="1"/>
        <c:smooth val="0"/>
        <c:axId val="84334464"/>
        <c:axId val="84344832"/>
      </c:lineChart>
      <c:lineChart>
        <c:grouping val="standard"/>
        <c:varyColors val="0"/>
        <c:ser>
          <c:idx val="0"/>
          <c:order val="0"/>
          <c:tx>
            <c:v>Rates</c:v>
          </c:tx>
          <c:spPr>
            <a:ln w="28575" cap="rnd">
              <a:solidFill>
                <a:schemeClr val="accent1"/>
              </a:solidFill>
              <a:round/>
            </a:ln>
            <a:effectLst/>
          </c:spPr>
          <c:marker>
            <c:symbol val="none"/>
          </c:marker>
          <c:cat>
            <c:numRef>
              <c:f>Sheet1!$B$1:$B$19</c:f>
              <c:numCache>
                <c:formatCode>h:mm\ AM/PM</c:formatCode>
                <c:ptCount val="19"/>
                <c:pt idx="1">
                  <c:v>0.5</c:v>
                </c:pt>
                <c:pt idx="5">
                  <c:v>0.58333333333333337</c:v>
                </c:pt>
                <c:pt idx="9">
                  <c:v>0.66666666666666663</c:v>
                </c:pt>
                <c:pt idx="13">
                  <c:v>0.75</c:v>
                </c:pt>
                <c:pt idx="18">
                  <c:v>0.83333333333333304</c:v>
                </c:pt>
              </c:numCache>
            </c:numRef>
          </c:cat>
          <c:val>
            <c:numRef>
              <c:f>Sheet1!$C$1:$C$19</c:f>
              <c:numCache>
                <c:formatCode>General</c:formatCode>
                <c:ptCount val="19"/>
                <c:pt idx="0">
                  <c:v>200</c:v>
                </c:pt>
                <c:pt idx="1">
                  <c:v>100</c:v>
                </c:pt>
                <c:pt idx="2">
                  <c:v>100</c:v>
                </c:pt>
                <c:pt idx="3">
                  <c:v>100</c:v>
                </c:pt>
                <c:pt idx="4">
                  <c:v>200</c:v>
                </c:pt>
                <c:pt idx="5">
                  <c:v>100</c:v>
                </c:pt>
                <c:pt idx="6">
                  <c:v>200</c:v>
                </c:pt>
                <c:pt idx="7">
                  <c:v>200</c:v>
                </c:pt>
                <c:pt idx="8">
                  <c:v>200</c:v>
                </c:pt>
                <c:pt idx="9">
                  <c:v>200</c:v>
                </c:pt>
                <c:pt idx="10">
                  <c:v>200</c:v>
                </c:pt>
                <c:pt idx="11">
                  <c:v>200</c:v>
                </c:pt>
                <c:pt idx="12">
                  <c:v>200</c:v>
                </c:pt>
                <c:pt idx="13">
                  <c:v>100</c:v>
                </c:pt>
                <c:pt idx="14">
                  <c:v>100</c:v>
                </c:pt>
                <c:pt idx="15">
                  <c:v>100</c:v>
                </c:pt>
                <c:pt idx="16">
                  <c:v>100</c:v>
                </c:pt>
                <c:pt idx="17">
                  <c:v>141.91176470588201</c:v>
                </c:pt>
                <c:pt idx="18">
                  <c:v>140.68627450980401</c:v>
                </c:pt>
              </c:numCache>
            </c:numRef>
          </c:val>
          <c:smooth val="0"/>
        </c:ser>
        <c:dLbls>
          <c:showLegendKey val="0"/>
          <c:showVal val="0"/>
          <c:showCatName val="0"/>
          <c:showSerName val="0"/>
          <c:showPercent val="0"/>
          <c:showBubbleSize val="0"/>
        </c:dLbls>
        <c:marker val="1"/>
        <c:smooth val="0"/>
        <c:axId val="84357120"/>
        <c:axId val="84346752"/>
      </c:lineChart>
      <c:catAx>
        <c:axId val="8433446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Time</a:t>
                </a:r>
                <a:r>
                  <a:rPr lang="en-US" sz="2000" baseline="0" dirty="0" smtClean="0"/>
                  <a:t> of Day</a:t>
                </a:r>
                <a:endParaRPr lang="en-US" sz="2000" dirty="0"/>
              </a:p>
            </c:rich>
          </c:tx>
          <c:layout/>
          <c:overlay val="0"/>
          <c:spPr>
            <a:noFill/>
            <a:ln>
              <a:noFill/>
            </a:ln>
            <a:effectLst/>
          </c:spPr>
        </c:title>
        <c:numFmt formatCode="h:mm\ AM/P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344832"/>
        <c:crosses val="autoZero"/>
        <c:auto val="1"/>
        <c:lblAlgn val="ctr"/>
        <c:lblOffset val="100"/>
        <c:noMultiLvlLbl val="0"/>
      </c:catAx>
      <c:valAx>
        <c:axId val="84344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Packets Per Second</a:t>
                </a:r>
                <a:endParaRPr lang="en-US" sz="2000"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334464"/>
        <c:crosses val="autoZero"/>
        <c:crossBetween val="between"/>
      </c:valAx>
      <c:valAx>
        <c:axId val="84346752"/>
        <c:scaling>
          <c:orientation val="minMax"/>
        </c:scaling>
        <c:delete val="0"/>
        <c:axPos val="r"/>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smtClean="0"/>
                  <a:t>Bit</a:t>
                </a:r>
                <a:r>
                  <a:rPr lang="en-US" sz="2000" baseline="0" dirty="0" smtClean="0"/>
                  <a:t> Rate (bps)</a:t>
                </a:r>
                <a:endParaRPr lang="en-US" sz="2000" dirty="0"/>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357120"/>
        <c:crosses val="max"/>
        <c:crossBetween val="between"/>
      </c:valAx>
      <c:catAx>
        <c:axId val="84357120"/>
        <c:scaling>
          <c:orientation val="minMax"/>
        </c:scaling>
        <c:delete val="1"/>
        <c:axPos val="b"/>
        <c:numFmt formatCode="h:mm\ AM/PM" sourceLinked="1"/>
        <c:majorTickMark val="out"/>
        <c:minorTickMark val="none"/>
        <c:tickLblPos val="nextTo"/>
        <c:crossAx val="84346752"/>
        <c:crosses val="autoZero"/>
        <c:auto val="1"/>
        <c:lblAlgn val="ctr"/>
        <c:lblOffset val="100"/>
        <c:noMultiLvlLbl val="0"/>
      </c:cat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36D1D-6B28-4F20-A674-883EA8220D8C}"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C29BD-ECBB-4378-9DF3-B5BC4D0B6473}" type="slidenum">
              <a:rPr lang="en-US" smtClean="0"/>
              <a:t>‹#›</a:t>
            </a:fld>
            <a:endParaRPr lang="en-US"/>
          </a:p>
        </p:txBody>
      </p:sp>
    </p:spTree>
    <p:extLst>
      <p:ext uri="{BB962C8B-B14F-4D97-AF65-F5344CB8AC3E}">
        <p14:creationId xmlns:p14="http://schemas.microsoft.com/office/powerpoint/2010/main" val="49919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Can we achieve WiFi connectivity for 15 </a:t>
            </a:r>
            <a:r>
              <a:rPr lang="en-US" baseline="0" dirty="0" err="1" smtClean="0"/>
              <a:t>uW</a:t>
            </a:r>
            <a:r>
              <a:rPr lang="en-US" baseline="0" dirty="0" smtClean="0"/>
              <a:t> of power. </a:t>
            </a:r>
          </a:p>
          <a:p>
            <a:endParaRPr lang="en-US" b="1" baseline="0" dirty="0" smtClean="0"/>
          </a:p>
          <a:p>
            <a:r>
              <a:rPr lang="en-US" baseline="0" dirty="0" smtClean="0"/>
              <a:t>Hi everyone I'm Bryce and today I’ll talk about how we're going to achieve this goal.</a:t>
            </a:r>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911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covered the first challenge, let's go on to the second: how does the Wi-Fi device send</a:t>
            </a:r>
            <a:r>
              <a:rPr lang="en-US" baseline="0" dirty="0" smtClean="0"/>
              <a:t> data</a:t>
            </a:r>
            <a:r>
              <a:rPr lang="en-US" dirty="0" smtClean="0"/>
              <a:t> to the tag</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6996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What</a:t>
            </a:r>
            <a:r>
              <a:rPr lang="en-US" b="0" baseline="0" dirty="0" smtClean="0"/>
              <a:t> w</a:t>
            </a:r>
            <a:r>
              <a:rPr lang="en-US" b="0" dirty="0" smtClean="0"/>
              <a:t>e’re going to do is encode data in the presence or absence of a packet</a:t>
            </a:r>
          </a:p>
          <a:p>
            <a:endParaRPr lang="en-US" b="1" dirty="0" smtClean="0"/>
          </a:p>
          <a:p>
            <a:r>
              <a:rPr lang="en-US" dirty="0" smtClean="0"/>
              <a:t>Let's </a:t>
            </a:r>
            <a:r>
              <a:rPr lang="en-US" dirty="0" smtClean="0"/>
              <a:t>say the device want to transmit 101000011,</a:t>
            </a:r>
            <a:r>
              <a:rPr lang="en-US" baseline="0" dirty="0" smtClean="0"/>
              <a:t> and so on.</a:t>
            </a:r>
          </a:p>
          <a:p>
            <a:endParaRPr lang="en-US" b="1" baseline="0" dirty="0" smtClean="0"/>
          </a:p>
          <a:p>
            <a:r>
              <a:rPr lang="en-US" dirty="0" smtClean="0"/>
              <a:t>The </a:t>
            </a:r>
            <a:r>
              <a:rPr lang="en-US" dirty="0" smtClean="0"/>
              <a:t>Wi-Fi device will transmit a packet for a 1, no packet for the zero, a packet, and so on.</a:t>
            </a:r>
          </a:p>
          <a:p>
            <a:endParaRPr lang="en-US" b="1" dirty="0" smtClean="0"/>
          </a:p>
          <a:p>
            <a:r>
              <a:rPr lang="en-US" dirty="0" smtClean="0"/>
              <a:t>Of </a:t>
            </a:r>
            <a:r>
              <a:rPr lang="en-US" dirty="0" smtClean="0"/>
              <a:t>course, since we are encoding a 0 as silence, other Wi-Fi devices around us will detect the medium as unoccupied and can transmit in the silence spaces, completely messing up our transmission.</a:t>
            </a:r>
          </a:p>
          <a:p>
            <a:endParaRPr lang="en-US" b="1" dirty="0" smtClean="0"/>
          </a:p>
          <a:p>
            <a:r>
              <a:rPr lang="en-US" sz="1200" b="0" i="0" kern="1200" baseline="0" dirty="0" smtClean="0">
                <a:solidFill>
                  <a:schemeClr val="tx1"/>
                </a:solidFill>
                <a:effectLst/>
                <a:latin typeface="+mn-lt"/>
                <a:ea typeface="+mn-ea"/>
                <a:cs typeface="+mn-cs"/>
              </a:rPr>
              <a:t>To </a:t>
            </a:r>
            <a:r>
              <a:rPr lang="en-US" sz="1200" b="0" i="0" kern="1200" baseline="0" dirty="0" smtClean="0">
                <a:solidFill>
                  <a:schemeClr val="tx1"/>
                </a:solidFill>
                <a:effectLst/>
                <a:latin typeface="+mn-lt"/>
                <a:ea typeface="+mn-ea"/>
                <a:cs typeface="+mn-cs"/>
              </a:rPr>
              <a:t>prevent this we leverage a feature of the 802.11 protocol called CTS which can be used to reserve the channel. So before transmitting data, the Wi-Fi devices sends a CTS-to-self packet to reserve the channel. Other Wi-Fi Devices will respect the 802.11 protocol and abstain from transmitting in the silence periods.</a:t>
            </a:r>
          </a:p>
          <a:p>
            <a:endParaRPr lang="en-US"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aseline="0" dirty="0" smtClean="0"/>
              <a:t>thing I didn't tell you is how the tag is detecting these Wi-Fi Packets. </a:t>
            </a:r>
          </a:p>
        </p:txBody>
      </p:sp>
      <p:sp>
        <p:nvSpPr>
          <p:cNvPr id="4" name="Slide Number Placeholder 3"/>
          <p:cNvSpPr>
            <a:spLocks noGrp="1"/>
          </p:cNvSpPr>
          <p:nvPr>
            <p:ph type="sldNum" sz="quarter" idx="10"/>
          </p:nvPr>
        </p:nvSpPr>
        <p:spPr/>
        <p:txBody>
          <a:bodyPr/>
          <a:lstStyle/>
          <a:p>
            <a:fld id="{070C29BD-ECBB-4378-9DF3-B5BC4D0B6473}" type="slidenum">
              <a:rPr lang="en-US" smtClean="0"/>
              <a:t>11</a:t>
            </a:fld>
            <a:endParaRPr lang="en-US"/>
          </a:p>
        </p:txBody>
      </p:sp>
    </p:spTree>
    <p:extLst>
      <p:ext uri="{BB962C8B-B14F-4D97-AF65-F5344CB8AC3E}">
        <p14:creationId xmlns:p14="http://schemas.microsoft.com/office/powerpoint/2010/main" val="358969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0" baseline="0" dirty="0" smtClean="0"/>
              <a:t>The basic Idea is to leverage the structure of the Wi-Fi signal.</a:t>
            </a:r>
          </a:p>
          <a:p>
            <a:pPr marL="0" indent="0">
              <a:buFont typeface="+mj-lt"/>
              <a:buNone/>
            </a:pPr>
            <a:endParaRPr lang="en-US" b="1" baseline="0" dirty="0" smtClean="0"/>
          </a:p>
          <a:p>
            <a:pPr marL="0" indent="0">
              <a:buFont typeface="+mj-lt"/>
              <a:buNone/>
            </a:pPr>
            <a:r>
              <a:rPr lang="en-US" baseline="0" dirty="0" smtClean="0"/>
              <a:t>Wi-Fi </a:t>
            </a:r>
            <a:r>
              <a:rPr lang="en-US" baseline="0" dirty="0" smtClean="0"/>
              <a:t>uses OFDM, seen here is the time domain of a simulated Wi-Fi packet showing the structure of the signal. You can see that the OFDM signal spends lots of its time with very low amplitudes and occasionally has one of these vary large peaks. This means that OFDM has a very high peak-to-average power ratio, and we can use this to our advantage.</a:t>
            </a:r>
          </a:p>
          <a:p>
            <a:pPr marL="0" indent="0">
              <a:buFont typeface="+mj-lt"/>
              <a:buNone/>
            </a:pPr>
            <a:endParaRPr lang="en-US" b="1" baseline="0" dirty="0" smtClean="0"/>
          </a:p>
          <a:p>
            <a:pPr marL="0" indent="0">
              <a:buFont typeface="+mj-lt"/>
              <a:buNone/>
            </a:pPr>
            <a:r>
              <a:rPr lang="en-US" b="0" baseline="0" dirty="0" smtClean="0"/>
              <a:t>We </a:t>
            </a:r>
            <a:r>
              <a:rPr lang="en-US" b="0" baseline="0" dirty="0" smtClean="0"/>
              <a:t>leverage this high peak-to-average power structure of the Wi-Fi OFDM signal to design a circuit to efficiently detect Wi-Fi packets.</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t>12</a:t>
            </a:fld>
            <a:endParaRPr lang="en-US"/>
          </a:p>
        </p:txBody>
      </p:sp>
    </p:spTree>
    <p:extLst>
      <p:ext uri="{BB962C8B-B14F-4D97-AF65-F5344CB8AC3E}">
        <p14:creationId xmlns:p14="http://schemas.microsoft.com/office/powerpoint/2010/main" val="406212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And here is the resulting circuit. It consists of a peak finder circuit, that essentially finds these peaks in OFDM signals, compares them to a threshold, and outputs a binary result: packet or no packet.</a:t>
            </a:r>
          </a:p>
          <a:p>
            <a:pPr marL="0" indent="0">
              <a:buFont typeface="+mj-lt"/>
              <a:buNone/>
            </a:pPr>
            <a:endParaRPr lang="en-US" b="1" baseline="0" dirty="0" smtClean="0"/>
          </a:p>
          <a:p>
            <a:pPr marL="0" indent="0">
              <a:buFont typeface="+mj-lt"/>
              <a:buNone/>
            </a:pPr>
            <a:r>
              <a:rPr lang="en-US" b="0" baseline="0" dirty="0" smtClean="0"/>
              <a:t>This </a:t>
            </a:r>
            <a:r>
              <a:rPr lang="en-US" b="0" baseline="0" dirty="0" smtClean="0"/>
              <a:t>circuit consumes </a:t>
            </a:r>
            <a:r>
              <a:rPr lang="en-US" baseline="0" dirty="0" smtClean="0"/>
              <a:t> only </a:t>
            </a:r>
            <a:r>
              <a:rPr lang="en-US" baseline="0" dirty="0" err="1" smtClean="0"/>
              <a:t>uWs</a:t>
            </a:r>
            <a:r>
              <a:rPr lang="en-US" baseline="0" dirty="0" smtClean="0"/>
              <a:t> of power and can detect packets as short as 50 us.</a:t>
            </a:r>
          </a:p>
        </p:txBody>
      </p:sp>
      <p:sp>
        <p:nvSpPr>
          <p:cNvPr id="4" name="Slide Number Placeholder 3"/>
          <p:cNvSpPr>
            <a:spLocks noGrp="1"/>
          </p:cNvSpPr>
          <p:nvPr>
            <p:ph type="sldNum" sz="quarter" idx="10"/>
          </p:nvPr>
        </p:nvSpPr>
        <p:spPr/>
        <p:txBody>
          <a:bodyPr/>
          <a:lstStyle/>
          <a:p>
            <a:fld id="{070C29BD-ECBB-4378-9DF3-B5BC4D0B6473}" type="slidenum">
              <a:rPr lang="en-US" smtClean="0"/>
              <a:t>13</a:t>
            </a:fld>
            <a:endParaRPr lang="en-US"/>
          </a:p>
        </p:txBody>
      </p:sp>
    </p:spTree>
    <p:extLst>
      <p:ext uri="{BB962C8B-B14F-4D97-AF65-F5344CB8AC3E}">
        <p14:creationId xmlns:p14="http://schemas.microsoft.com/office/powerpoint/2010/main" val="4062120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finally, how</a:t>
            </a:r>
            <a:r>
              <a:rPr lang="en-US" baseline="0" dirty="0" smtClean="0"/>
              <a:t> do we get Wi-Fi Backscatter to work in a network of Backscatter Tags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77037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Our solution is to design a request response system where the Wi-Fi device act as a central coordinator and only the Wi-Fi device initiates a data transmission.</a:t>
            </a:r>
          </a:p>
          <a:p>
            <a:endParaRPr lang="en-US" b="1" baseline="0" dirty="0" smtClean="0"/>
          </a:p>
          <a:p>
            <a:r>
              <a:rPr lang="en-US" b="0" baseline="0" dirty="0" smtClean="0"/>
              <a:t>Specifically</a:t>
            </a:r>
            <a:r>
              <a:rPr lang="en-US" b="0" baseline="0" dirty="0" smtClean="0"/>
              <a:t>, the Wi-Fi device decides which tags it plans to interrogate, and then queries each tag separately. So it will send a query to the first tag and the first tag will respond. When that data transmission is complete, the Wi-Fi device will move to the next tag: send a query and get a response. Now the next tag: send a query, get a response…and so on until it receives all the data from each device.</a:t>
            </a:r>
          </a:p>
          <a:p>
            <a:endParaRPr lang="en-US" b="1" baseline="0" dirty="0" smtClean="0"/>
          </a:p>
          <a:p>
            <a:r>
              <a:rPr lang="en-US" b="0" baseline="0" dirty="0" smtClean="0"/>
              <a:t>Because </a:t>
            </a:r>
            <a:r>
              <a:rPr lang="en-US" b="0" baseline="0" dirty="0" smtClean="0"/>
              <a:t>each data transmission is initiated by the Wi-Fi device, none of the tags transmit concurrently.</a:t>
            </a:r>
          </a:p>
        </p:txBody>
      </p:sp>
      <p:sp>
        <p:nvSpPr>
          <p:cNvPr id="4" name="Slide Number Placeholder 3"/>
          <p:cNvSpPr>
            <a:spLocks noGrp="1"/>
          </p:cNvSpPr>
          <p:nvPr>
            <p:ph type="sldNum" sz="quarter" idx="10"/>
          </p:nvPr>
        </p:nvSpPr>
        <p:spPr/>
        <p:txBody>
          <a:bodyPr/>
          <a:lstStyle/>
          <a:p>
            <a:fld id="{070C29BD-ECBB-4378-9DF3-B5BC4D0B6473}" type="slidenum">
              <a:rPr lang="en-US" smtClean="0"/>
              <a:t>15</a:t>
            </a:fld>
            <a:endParaRPr lang="en-US"/>
          </a:p>
        </p:txBody>
      </p:sp>
    </p:spTree>
    <p:extLst>
      <p:ext uri="{BB962C8B-B14F-4D97-AF65-F5344CB8AC3E}">
        <p14:creationId xmlns:p14="http://schemas.microsoft.com/office/powerpoint/2010/main" val="358969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that’s it! We implemented Wi-Fi Backscatter on Intel 5300 Wi-Fi Cards and built the prototype tag you see here with 6 small patch antennas.</a:t>
            </a:r>
          </a:p>
          <a:p>
            <a:endParaRPr lang="en-US" b="1" baseline="0" dirty="0" smtClean="0"/>
          </a:p>
          <a:p>
            <a:r>
              <a:rPr lang="en-US" baseline="0" dirty="0" smtClean="0"/>
              <a:t>The </a:t>
            </a:r>
            <a:r>
              <a:rPr lang="en-US" baseline="0" dirty="0" smtClean="0"/>
              <a:t>devices operate on 2.4 GHz Wi-Fi channels, and we use both the common RSSI and the 802.11n and ac CSI measurements of signal strength.</a:t>
            </a:r>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93500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thrown around a lot of power numbers, and here’s how the power consumption of our prototype breaks down.</a:t>
            </a:r>
          </a:p>
          <a:p>
            <a:endParaRPr lang="en-US" b="1" baseline="0" dirty="0" smtClean="0"/>
          </a:p>
          <a:p>
            <a:r>
              <a:rPr lang="en-US" b="0" baseline="0" dirty="0" smtClean="0"/>
              <a:t> </a:t>
            </a:r>
            <a:r>
              <a:rPr lang="en-US" b="0" baseline="0" dirty="0" smtClean="0"/>
              <a:t>- The brains of our prototype is an MSP430 microcontroller, that on average consumes around 5 </a:t>
            </a:r>
            <a:r>
              <a:rPr lang="en-US" b="0" baseline="0" dirty="0" err="1" smtClean="0"/>
              <a:t>uW</a:t>
            </a:r>
            <a:r>
              <a:rPr lang="en-US" b="0" baseline="0" dirty="0" smtClean="0"/>
              <a:t> of power.</a:t>
            </a:r>
          </a:p>
          <a:p>
            <a:r>
              <a:rPr lang="en-US" b="0" baseline="0" dirty="0" smtClean="0"/>
              <a:t> - The RF Switch that controls the TX functionality is extremely low power only consuming a little over half a </a:t>
            </a:r>
            <a:r>
              <a:rPr lang="en-US" b="0" baseline="0" dirty="0" err="1" smtClean="0"/>
              <a:t>uW</a:t>
            </a:r>
            <a:r>
              <a:rPr lang="en-US" b="0" baseline="0" dirty="0" smtClean="0"/>
              <a:t>.</a:t>
            </a:r>
          </a:p>
          <a:p>
            <a:r>
              <a:rPr lang="en-US" b="0" baseline="0" dirty="0" smtClean="0"/>
              <a:t> - And finally we have the Peak Finder circuit which consumes 9 </a:t>
            </a:r>
            <a:r>
              <a:rPr lang="en-US" b="0" baseline="0" dirty="0" err="1" smtClean="0"/>
              <a:t>uW</a:t>
            </a:r>
            <a:r>
              <a:rPr lang="en-US" b="0" baseline="0" dirty="0" smtClean="0"/>
              <a:t>.</a:t>
            </a:r>
          </a:p>
          <a:p>
            <a:endParaRPr lang="en-US" b="1" baseline="0" dirty="0" smtClean="0"/>
          </a:p>
          <a:p>
            <a:r>
              <a:rPr lang="en-US" b="0" baseline="0" dirty="0" smtClean="0"/>
              <a:t>These </a:t>
            </a:r>
            <a:r>
              <a:rPr lang="en-US" b="0" baseline="0" dirty="0" smtClean="0"/>
              <a:t>components all add up to give us 14.65 </a:t>
            </a:r>
            <a:r>
              <a:rPr lang="en-US" b="0" baseline="0" dirty="0" err="1" smtClean="0"/>
              <a:t>uW</a:t>
            </a:r>
            <a:r>
              <a:rPr lang="en-US" b="0" baseline="0" dirty="0" smtClean="0"/>
              <a:t> power consumption, well within our target of 15 </a:t>
            </a:r>
            <a:r>
              <a:rPr lang="en-US" b="0" baseline="0" dirty="0" err="1" smtClean="0"/>
              <a:t>uW</a:t>
            </a:r>
            <a:r>
              <a:rPr lang="en-US" b="0" baseline="0" dirty="0" smtClean="0"/>
              <a:t>.</a:t>
            </a:r>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152202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t>
            </a:r>
            <a:r>
              <a:rPr lang="en-US" baseline="0" dirty="0" smtClean="0"/>
              <a:t>we ask how well it works. What is the maximum rate and range we can get?</a:t>
            </a:r>
          </a:p>
          <a:p>
            <a:endParaRPr lang="en-US" b="1" baseline="0" dirty="0" smtClean="0"/>
          </a:p>
          <a:p>
            <a:r>
              <a:rPr lang="en-US" dirty="0" smtClean="0"/>
              <a:t>Transmitting</a:t>
            </a:r>
            <a:r>
              <a:rPr lang="en-US" baseline="0" dirty="0" smtClean="0"/>
              <a:t> </a:t>
            </a:r>
            <a:r>
              <a:rPr lang="en-US" baseline="0" dirty="0" smtClean="0"/>
              <a:t>from the tag to the Wi-Fi device we were able to transmit at ranges up to 2.2 meters and we achieved rates up to 1 kbps.</a:t>
            </a:r>
          </a:p>
          <a:p>
            <a:endParaRPr lang="en-US" b="1" baseline="0" dirty="0" smtClean="0"/>
          </a:p>
          <a:p>
            <a:r>
              <a:rPr lang="en-US" baseline="0" dirty="0" smtClean="0"/>
              <a:t>Going </a:t>
            </a:r>
            <a:r>
              <a:rPr lang="en-US" baseline="0" dirty="0" smtClean="0"/>
              <a:t>the other way, from the Wi-Fi device to the Backscatter Tag, we achieved ranges up </a:t>
            </a:r>
            <a:r>
              <a:rPr lang="en-US" baseline="0" dirty="0" smtClean="0"/>
              <a:t>to </a:t>
            </a:r>
            <a:r>
              <a:rPr lang="en-US" baseline="0" dirty="0" smtClean="0"/>
              <a:t>3 meters and rates up to 20 kbps.</a:t>
            </a:r>
          </a:p>
          <a:p>
            <a:endParaRPr lang="en-US" b="1" baseline="0" dirty="0" smtClean="0"/>
          </a:p>
          <a:p>
            <a:r>
              <a:rPr lang="en-US" dirty="0" smtClean="0"/>
              <a:t>You’ll </a:t>
            </a:r>
            <a:r>
              <a:rPr lang="en-US" dirty="0" smtClean="0"/>
              <a:t>notice that we</a:t>
            </a:r>
            <a:r>
              <a:rPr lang="en-US" baseline="0" dirty="0" smtClean="0"/>
              <a:t> get better results going from the Wi-Fi device to the Tag. This is because the </a:t>
            </a:r>
            <a:r>
              <a:rPr lang="en-US" dirty="0" smtClean="0"/>
              <a:t>CTS-to-Self solution</a:t>
            </a:r>
            <a:r>
              <a:rPr lang="en-US" baseline="0" dirty="0" smtClean="0"/>
              <a:t> reserve the entire channel for our use and we don’t have to rely on ambient Wi-Fi packets.</a:t>
            </a:r>
            <a:endParaRPr lang="en-US" dirty="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5220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question we asked was</a:t>
            </a:r>
            <a:r>
              <a:rPr lang="en-US" baseline="0" dirty="0" smtClean="0"/>
              <a:t> “Does the location of the AP providing the packets matter?”</a:t>
            </a:r>
          </a:p>
          <a:p>
            <a:endParaRPr lang="en-US" b="1" baseline="0" dirty="0" smtClean="0"/>
          </a:p>
          <a:p>
            <a:r>
              <a:rPr lang="en-US" dirty="0" smtClean="0"/>
              <a:t>To </a:t>
            </a:r>
            <a:r>
              <a:rPr lang="en-US" dirty="0" smtClean="0"/>
              <a:t>test this, we setup our</a:t>
            </a:r>
            <a:r>
              <a:rPr lang="en-US" baseline="0" dirty="0" smtClean="0"/>
              <a:t> system in a lab on campus measuring 12.2 m by 8.5 m, floor plan seen here. We fixed the Wi-Fi device and Backscatter Tag at this spot down here on the lower right. We then varied the location of the access point between these other four locations. At each location we calculated the percentage of packets the Wi-Fi device received correctly from the Tag.</a:t>
            </a:r>
          </a:p>
          <a:p>
            <a:endParaRPr lang="en-US" b="1" baseline="0" dirty="0" smtClean="0"/>
          </a:p>
          <a:p>
            <a:r>
              <a:rPr lang="en-US" baseline="0" dirty="0" smtClean="0"/>
              <a:t>Here’s </a:t>
            </a:r>
            <a:r>
              <a:rPr lang="en-US" baseline="0" dirty="0" smtClean="0"/>
              <a:t>what we saw. To be clear, each of these blue percentages is the probability of the Wi-Fi device correctly receiving a Backscattered packet when the Access Point providing ambient Wi-Fi packets is at each of these locations. </a:t>
            </a:r>
          </a:p>
          <a:p>
            <a:endParaRPr lang="en-US" b="1" baseline="0" dirty="0" smtClean="0"/>
          </a:p>
          <a:p>
            <a:r>
              <a:rPr lang="en-US" baseline="0" dirty="0" smtClean="0"/>
              <a:t>The </a:t>
            </a:r>
            <a:r>
              <a:rPr lang="en-US" baseline="0" dirty="0" smtClean="0"/>
              <a:t>results range from 94 – 99% indicating that the access point can be far away or even in a different room and independent of the location we still get a high packet delivery probability.</a:t>
            </a:r>
            <a:endParaRPr lang="en-US" dirty="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5220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first, I’m going to show you a quick demo video. Here you can see the prototype we built, in the center. It’s going to be transmitting data to this off-the-shelf Intel Wi-Fi device on the left.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You’ll be able to see the transmitted bits on the scope in the lower right hand corner and the received bits on the computer screen in the back.</a:t>
            </a:r>
          </a:p>
        </p:txBody>
      </p:sp>
      <p:sp>
        <p:nvSpPr>
          <p:cNvPr id="4" name="Slide Number Placeholder 3"/>
          <p:cNvSpPr>
            <a:spLocks noGrp="1"/>
          </p:cNvSpPr>
          <p:nvPr>
            <p:ph type="sldNum" sz="quarter" idx="10"/>
          </p:nvPr>
        </p:nvSpPr>
        <p:spPr/>
        <p:txBody>
          <a:bodyPr/>
          <a:lstStyle/>
          <a:p>
            <a:fld id="{00ABAA0C-7C26-4429-8E75-4FC22A9170CB}" type="slidenum">
              <a:rPr lang="en-US" smtClean="0"/>
              <a:t>2</a:t>
            </a:fld>
            <a:endParaRPr lang="en-US"/>
          </a:p>
        </p:txBody>
      </p:sp>
    </p:spTree>
    <p:extLst>
      <p:ext uri="{BB962C8B-B14F-4D97-AF65-F5344CB8AC3E}">
        <p14:creationId xmlns:p14="http://schemas.microsoft.com/office/powerpoint/2010/main" val="51415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wanted to know</a:t>
            </a:r>
            <a:r>
              <a:rPr lang="en-US" baseline="0" dirty="0" smtClean="0"/>
              <a:t> how Wi-Fi Backscatter would affect existing </a:t>
            </a:r>
            <a:r>
              <a:rPr lang="en-US" baseline="0" dirty="0" err="1" smtClean="0"/>
              <a:t>WiFi</a:t>
            </a:r>
            <a:r>
              <a:rPr lang="en-US" baseline="0" dirty="0" smtClean="0"/>
              <a:t> networks, and if it would affect Wi-Fi decoding. To test this, we used a similar setup as before, with the locations of the Wi-Fi device and Backscatter tag fixed and the AP location varied.</a:t>
            </a:r>
          </a:p>
          <a:p>
            <a:endParaRPr lang="en-US" baseline="0" dirty="0" smtClean="0"/>
          </a:p>
          <a:p>
            <a:r>
              <a:rPr lang="en-US" dirty="0" smtClean="0"/>
              <a:t>For each AP location,</a:t>
            </a:r>
            <a:r>
              <a:rPr lang="en-US" baseline="0" dirty="0" smtClean="0"/>
              <a:t> the Wi-Fi device initiated a large download from the AP and measured the download rates while we varied the backscatter rate of the tag from 0 bps (not backscattering) </a:t>
            </a:r>
            <a:r>
              <a:rPr lang="en-US" baseline="0" smtClean="0"/>
              <a:t>to 100 bps</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82844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0" dirty="0" smtClean="0"/>
              <a:t>On</a:t>
            </a:r>
            <a:r>
              <a:rPr lang="en-US" b="0" baseline="0" dirty="0" smtClean="0"/>
              <a:t> </a:t>
            </a:r>
            <a:r>
              <a:rPr lang="en-US" b="0" baseline="0" dirty="0" smtClean="0"/>
              <a:t>the X-axis, we see the four locations for the access point, and on the Y-axis we see the average data rate of the Wi-Fi Device download.</a:t>
            </a:r>
          </a:p>
          <a:p>
            <a:endParaRPr lang="en-US" b="1" baseline="0" dirty="0" smtClean="0"/>
          </a:p>
          <a:p>
            <a:r>
              <a:rPr lang="en-US" b="0" baseline="0" dirty="0" smtClean="0"/>
              <a:t>With </a:t>
            </a:r>
            <a:r>
              <a:rPr lang="en-US" b="0" baseline="0" dirty="0" smtClean="0"/>
              <a:t>no backscattering device, we see download speeds around 3 MB/s, as our tag Backscatters at 100 </a:t>
            </a:r>
            <a:r>
              <a:rPr lang="en-US" b="0" baseline="0" dirty="0" smtClean="0"/>
              <a:t>bps</a:t>
            </a:r>
            <a:r>
              <a:rPr lang="en-US" b="1" baseline="0" dirty="0" smtClean="0"/>
              <a:t> </a:t>
            </a:r>
            <a:r>
              <a:rPr lang="en-US" b="0" baseline="0" dirty="0" smtClean="0"/>
              <a:t>we see that there is no significant change in the download rates. This makes sense because Wi-Fi is designed to be robust to changes in the multipath environment such as those introduced by our Wi-Fi Backscatter Tag.</a:t>
            </a:r>
            <a:endParaRPr lang="en-US" b="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152202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Finally, we want to see it in action, see how well it works in a busy Wi-Fi network.</a:t>
            </a:r>
          </a:p>
          <a:p>
            <a:endParaRPr lang="en-US" baseline="0" dirty="0" smtClean="0"/>
          </a:p>
          <a:p>
            <a:r>
              <a:rPr lang="en-US" baseline="0" dirty="0" smtClean="0"/>
              <a:t>To test this, we setup the Wi-Fi device and Backscatter Tag in a the UW Networks Lab, which is inhabited by somewhere between 8 and 15 people depending on the time of day. As a source of packets we used the University infrastructure Wi-Fi, and observed the maximum achievable Backscatter bit rate over a period of 8 hours.</a:t>
            </a:r>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87779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the results: on the x axis we’ve got the time of day ranging from noon to 8 PM.</a:t>
            </a:r>
          </a:p>
          <a:p>
            <a:endParaRPr lang="en-US" b="1" baseline="0" dirty="0" smtClean="0"/>
          </a:p>
          <a:p>
            <a:r>
              <a:rPr lang="en-US" baseline="0" dirty="0" smtClean="0"/>
              <a:t>The </a:t>
            </a:r>
            <a:r>
              <a:rPr lang="en-US" baseline="0" dirty="0" smtClean="0"/>
              <a:t>left axis shows the network load in number of packets per second.</a:t>
            </a:r>
          </a:p>
          <a:p>
            <a:endParaRPr lang="en-US" b="1" baseline="0" dirty="0" smtClean="0"/>
          </a:p>
          <a:p>
            <a:r>
              <a:rPr lang="en-US" baseline="0" dirty="0" smtClean="0"/>
              <a:t>You </a:t>
            </a:r>
            <a:r>
              <a:rPr lang="en-US" baseline="0" dirty="0" smtClean="0"/>
              <a:t>can see that this varies throughout the day as people come and go in the lab, with the peak being around 4 PM.</a:t>
            </a:r>
          </a:p>
          <a:p>
            <a:endParaRPr lang="en-US" b="1" baseline="0" dirty="0" smtClean="0"/>
          </a:p>
          <a:p>
            <a:r>
              <a:rPr lang="en-US" baseline="0" dirty="0" smtClean="0"/>
              <a:t>Now </a:t>
            </a:r>
            <a:r>
              <a:rPr lang="en-US" baseline="0" dirty="0" smtClean="0"/>
              <a:t>the right axis shows the achievable bit rate of the backscatter tag.</a:t>
            </a:r>
          </a:p>
          <a:p>
            <a:endParaRPr lang="en-US" b="1" baseline="0" dirty="0" smtClean="0"/>
          </a:p>
          <a:p>
            <a:r>
              <a:rPr lang="en-US" b="0" baseline="0" dirty="0" smtClean="0"/>
              <a:t>In </a:t>
            </a:r>
            <a:r>
              <a:rPr lang="en-US" b="0" baseline="0" dirty="0" smtClean="0"/>
              <a:t>this setup, our bitrates varied between 100 and 200 bps, and fairly closely tracks the number of Wi-Fi packets on the network.</a:t>
            </a:r>
          </a:p>
          <a:p>
            <a:endParaRPr lang="en-US" b="1" baseline="0" dirty="0" smtClean="0"/>
          </a:p>
          <a:p>
            <a:r>
              <a:rPr lang="en-US" baseline="0" dirty="0" smtClean="0"/>
              <a:t>This </a:t>
            </a:r>
            <a:r>
              <a:rPr lang="en-US" baseline="0" dirty="0" smtClean="0"/>
              <a:t>means that more Wi-Fi traffic results in better Backscatter bit rates.</a:t>
            </a:r>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673897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Finally, Wi-Fi Backscatter is related to existing technologies like RFID, however RFID requires a dedicated reader and installation of new hardware for large scale deployment.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contrast, Wi-Fi Backscatter essentially transforms existing Wi-Fi devices into RFID readers and enables similar functionality on already deployed ubiquitous hardware.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Wi-Fi Backscatter also builds on previous work our group did on Ambient Backscatter. Ambient Backscatter however is for device to device communication and creates an isolated network.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contrast, we introduce a way to connect low power devices to existing Wi-Fi networks.</a:t>
            </a:r>
            <a:endParaRPr lang="en-US" dirty="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377498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conclude, with Wi-Fi Backscatter, we showed the feasibility of connecting to existing Wi-Fi networks while only consuming 15 </a:t>
            </a:r>
            <a:r>
              <a:rPr lang="en-US" dirty="0" err="1" smtClean="0"/>
              <a:t>uW</a:t>
            </a:r>
            <a:r>
              <a:rPr lang="en-US" dirty="0" smtClean="0"/>
              <a:t> of power.</a:t>
            </a:r>
            <a:endParaRPr lang="en-US" baseline="0" dirty="0" smtClean="0"/>
          </a:p>
          <a:p>
            <a:endParaRPr lang="en-US" b="0" u="none" baseline="0" dirty="0" smtClean="0"/>
          </a:p>
          <a:p>
            <a:r>
              <a:rPr lang="en-US" b="0" u="none" baseline="0" dirty="0" smtClean="0"/>
              <a:t>As we continue to do research to increase the range and data rates of these devices, what we’re effectively developing is an extremely powerful primitive that will enable the vision of an RF powered internet of things, where devices can connect directly to the Internet.</a:t>
            </a:r>
          </a:p>
          <a:p>
            <a:endParaRPr lang="en-US" baseline="0" dirty="0" smtClean="0"/>
          </a:p>
          <a:p>
            <a:r>
              <a:rPr lang="en-US" baseline="0" dirty="0" smtClean="0"/>
              <a:t>With that I’ll conclude my talk and open it up for questions. Thank you</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193226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You can see that as we transmit bits from the prototype, the same bits are being received by the off-the-shelf Wi-Fi device. </a:t>
            </a:r>
          </a:p>
          <a:p>
            <a:pPr marL="0" indent="0">
              <a:buFont typeface="+mj-lt"/>
              <a:buNone/>
            </a:pPr>
            <a:endParaRPr lang="en-US" b="1" baseline="0" dirty="0" smtClean="0"/>
          </a:p>
          <a:p>
            <a:pPr marL="0" indent="0">
              <a:buFont typeface="+mj-lt"/>
              <a:buNone/>
            </a:pPr>
            <a:r>
              <a:rPr lang="en-US" b="0" baseline="0" dirty="0" smtClean="0"/>
              <a:t>And the cool thing here is that our prototype consumes only about 14 </a:t>
            </a:r>
            <a:r>
              <a:rPr lang="en-US" b="0" baseline="0" dirty="0" err="1" smtClean="0"/>
              <a:t>uW</a:t>
            </a:r>
            <a:r>
              <a:rPr lang="en-US" b="0" baseline="0" dirty="0" smtClean="0"/>
              <a:t> of power.</a:t>
            </a:r>
          </a:p>
          <a:p>
            <a:pPr marL="0" indent="0">
              <a:buFont typeface="+mj-lt"/>
              <a:buNone/>
            </a:pPr>
            <a:endParaRPr lang="en-US" b="0" baseline="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t>3</a:t>
            </a:fld>
            <a:endParaRPr lang="en-US"/>
          </a:p>
        </p:txBody>
      </p:sp>
    </p:spTree>
    <p:extLst>
      <p:ext uri="{BB962C8B-B14F-4D97-AF65-F5344CB8AC3E}">
        <p14:creationId xmlns:p14="http://schemas.microsoft.com/office/powerpoint/2010/main" val="406212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give you a sense of why this is hard, consider the traditional way of connecting to Wi-Fi networks: which </a:t>
            </a:r>
            <a:r>
              <a:rPr lang="en-US" baseline="0" dirty="0" smtClean="0"/>
              <a:t>is</a:t>
            </a:r>
            <a:r>
              <a:rPr lang="en-US" b="1" baseline="0" dirty="0" smtClean="0"/>
              <a:t> </a:t>
            </a:r>
            <a:r>
              <a:rPr lang="en-US" b="0" baseline="0" dirty="0" smtClean="0"/>
              <a:t>with</a:t>
            </a:r>
            <a:r>
              <a:rPr lang="en-US" b="1" baseline="0" dirty="0" smtClean="0"/>
              <a:t> </a:t>
            </a:r>
            <a:r>
              <a:rPr lang="en-US" baseline="0" dirty="0" smtClean="0"/>
              <a:t>Wi-Fi.</a:t>
            </a:r>
          </a:p>
          <a:p>
            <a:endParaRPr lang="en-US" baseline="0" dirty="0" smtClean="0"/>
          </a:p>
          <a:p>
            <a:r>
              <a:rPr lang="en-US" baseline="0" dirty="0" smtClean="0"/>
              <a:t>Wi-Fi </a:t>
            </a:r>
            <a:r>
              <a:rPr lang="en-US" baseline="0" dirty="0" smtClean="0"/>
              <a:t>is extremely power consuming. A Wi-Fi traditional radio will consume at least 100 </a:t>
            </a:r>
            <a:r>
              <a:rPr lang="en-US" baseline="0" dirty="0" err="1" smtClean="0"/>
              <a:t>mW</a:t>
            </a:r>
            <a:r>
              <a:rPr lang="en-US" baseline="0" dirty="0" smtClean="0"/>
              <a:t> of power.</a:t>
            </a:r>
          </a:p>
          <a:p>
            <a:endParaRPr lang="en-US" b="1" baseline="0" dirty="0" smtClean="0"/>
          </a:p>
          <a:p>
            <a:r>
              <a:rPr lang="en-US" baseline="0" dirty="0" smtClean="0"/>
              <a:t>That’s 10,000 times too much, so clearly we can’t do this using traditional Wi-Fi. </a:t>
            </a:r>
          </a:p>
          <a:p>
            <a:endParaRPr lang="en-US" b="1" baseline="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t>4</a:t>
            </a:fld>
            <a:endParaRPr lang="en-US"/>
          </a:p>
        </p:txBody>
      </p:sp>
    </p:spTree>
    <p:extLst>
      <p:ext uri="{BB962C8B-B14F-4D97-AF65-F5344CB8AC3E}">
        <p14:creationId xmlns:p14="http://schemas.microsoft.com/office/powerpoint/2010/main" val="18911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aseline="0" dirty="0" smtClean="0"/>
              <a:t>So we introduce something we call Wi-Fi Backscatter.</a:t>
            </a:r>
          </a:p>
          <a:p>
            <a:pPr marL="0" indent="0">
              <a:buFont typeface="+mj-lt"/>
              <a:buNone/>
            </a:pPr>
            <a:endParaRPr lang="en-US" baseline="0" dirty="0" smtClean="0"/>
          </a:p>
          <a:p>
            <a:pPr marL="0" indent="0">
              <a:buFont typeface="+mj-lt"/>
              <a:buNone/>
            </a:pPr>
            <a:r>
              <a:rPr lang="en-US" baseline="0" dirty="0" smtClean="0"/>
              <a:t>The </a:t>
            </a:r>
            <a:r>
              <a:rPr lang="en-US" baseline="0" dirty="0" smtClean="0"/>
              <a:t>key idea is that instead of transmitting Wi-Fi </a:t>
            </a:r>
            <a:r>
              <a:rPr lang="en-US" baseline="0" dirty="0" smtClean="0"/>
              <a:t>signals, </a:t>
            </a:r>
            <a:r>
              <a:rPr lang="en-US" baseline="0" dirty="0" smtClean="0"/>
              <a:t>we're going to piggyback information on top of already existing Wi-Fi packets.</a:t>
            </a:r>
          </a:p>
          <a:p>
            <a:pPr marL="0" indent="0">
              <a:buFont typeface="+mj-lt"/>
              <a:buNone/>
            </a:pPr>
            <a:endParaRPr lang="en-US" b="0" baseline="0" dirty="0" smtClean="0"/>
          </a:p>
          <a:p>
            <a:pPr marL="0" indent="0">
              <a:buFont typeface="+mj-lt"/>
              <a:buNone/>
            </a:pPr>
            <a:r>
              <a:rPr lang="en-US" b="0" baseline="0" dirty="0" smtClean="0"/>
              <a:t>Say </a:t>
            </a:r>
            <a:r>
              <a:rPr lang="en-US" b="0" baseline="0" dirty="0" smtClean="0"/>
              <a:t>we have a Wi-Fi enabled device, and a Wi-Fi Backscatter Tag. We want to be able to send data from the Tag to the Wi-Fi Device without the Tag needing to transmit any Wi-Fi packets.</a:t>
            </a:r>
          </a:p>
          <a:p>
            <a:pPr marL="0" indent="0">
              <a:buFont typeface="+mj-lt"/>
              <a:buNone/>
            </a:pPr>
            <a:endParaRPr lang="en-US" b="0" baseline="0" dirty="0" smtClean="0"/>
          </a:p>
          <a:p>
            <a:pPr marL="0" indent="0">
              <a:buFont typeface="+mj-lt"/>
              <a:buNone/>
            </a:pPr>
            <a:r>
              <a:rPr lang="en-US" b="0" baseline="0" dirty="0" smtClean="0"/>
              <a:t>Instead</a:t>
            </a:r>
            <a:r>
              <a:rPr lang="en-US" b="0" baseline="0" dirty="0" smtClean="0"/>
              <a:t>, we’re going to take advantage of an Access Point that is already transmitting packets to our Wi-Fi device.</a:t>
            </a:r>
          </a:p>
          <a:p>
            <a:pPr marL="0" indent="0">
              <a:buFont typeface="+mj-lt"/>
              <a:buNone/>
            </a:pPr>
            <a:endParaRPr lang="en-US" baseline="0" dirty="0" smtClean="0"/>
          </a:p>
          <a:p>
            <a:pPr marL="0" indent="0">
              <a:buFont typeface="+mj-lt"/>
              <a:buNone/>
            </a:pPr>
            <a:r>
              <a:rPr lang="en-US" baseline="0" dirty="0" smtClean="0"/>
              <a:t>The way our communication works is the following: we convey information by either reflecting or absorbing these Wi-Fi packets.</a:t>
            </a:r>
          </a:p>
          <a:p>
            <a:pPr marL="0" indent="0">
              <a:buFont typeface="+mj-lt"/>
              <a:buNone/>
            </a:pPr>
            <a:endParaRPr lang="en-US" baseline="0" dirty="0" smtClean="0"/>
          </a:p>
          <a:p>
            <a:pPr marL="0" indent="0">
              <a:buFont typeface="+mj-lt"/>
              <a:buNone/>
            </a:pPr>
            <a:r>
              <a:rPr lang="en-US" baseline="0" dirty="0" smtClean="0"/>
              <a:t>Specifically</a:t>
            </a:r>
            <a:r>
              <a:rPr lang="en-US" baseline="0" dirty="0" smtClean="0"/>
              <a:t>, we are going to convey a one bit by reflecting Wi-Fi packets.</a:t>
            </a:r>
          </a:p>
          <a:p>
            <a:pPr marL="0" indent="0">
              <a:buFont typeface="+mj-lt"/>
              <a:buNone/>
            </a:pPr>
            <a:endParaRPr lang="en-US" baseline="0" dirty="0" smtClean="0"/>
          </a:p>
          <a:p>
            <a:pPr marL="0" indent="0">
              <a:buFont typeface="+mj-lt"/>
              <a:buNone/>
            </a:pPr>
            <a:r>
              <a:rPr lang="en-US" baseline="0" dirty="0" smtClean="0"/>
              <a:t>and </a:t>
            </a:r>
            <a:r>
              <a:rPr lang="en-US" baseline="0" dirty="0" smtClean="0"/>
              <a:t>transmit a zero bit by absorbing the packets.</a:t>
            </a:r>
          </a:p>
          <a:p>
            <a:pPr marL="0" indent="0">
              <a:buFont typeface="+mj-lt"/>
              <a:buNone/>
            </a:pPr>
            <a:endParaRPr lang="en-US" baseline="0" dirty="0" smtClean="0"/>
          </a:p>
          <a:p>
            <a:pPr marL="0" indent="0">
              <a:buFont typeface="+mj-lt"/>
              <a:buNone/>
            </a:pPr>
            <a:endParaRPr lang="en-US" baseline="0" dirty="0" smtClean="0"/>
          </a:p>
          <a:p>
            <a:pPr marL="0" indent="0">
              <a:buFont typeface="+mj-lt"/>
              <a:buNone/>
            </a:pPr>
            <a:r>
              <a:rPr lang="en-US" baseline="0" dirty="0" smtClean="0"/>
              <a:t>Now </a:t>
            </a:r>
            <a:r>
              <a:rPr lang="en-US" baseline="0" dirty="0" smtClean="0"/>
              <a:t>let’s go back a step. When the tag is actually reflecting packets (transmitting a 1), the reflected packet combines with the original packet at the W-Fi device, thus changing the received signal strength or RSSI.</a:t>
            </a:r>
          </a:p>
          <a:p>
            <a:pPr marL="0" indent="0">
              <a:buFont typeface="+mj-lt"/>
              <a:buNone/>
            </a:pPr>
            <a:endParaRPr lang="en-US" b="1" baseline="0" dirty="0" smtClean="0"/>
          </a:p>
          <a:p>
            <a:pPr marL="0" indent="0">
              <a:buFont typeface="+mj-lt"/>
              <a:buNone/>
            </a:pPr>
            <a:r>
              <a:rPr lang="en-US" baseline="0" dirty="0" smtClean="0"/>
              <a:t>So </a:t>
            </a:r>
            <a:r>
              <a:rPr lang="en-US" baseline="0" dirty="0" smtClean="0"/>
              <a:t>when you backscatter, you have one signal strength</a:t>
            </a:r>
          </a:p>
          <a:p>
            <a:pPr marL="0" indent="0">
              <a:buFont typeface="+mj-lt"/>
              <a:buNone/>
            </a:pPr>
            <a:r>
              <a:rPr lang="en-US" baseline="0" dirty="0" smtClean="0"/>
              <a:t>and when you don‘t, you have another.</a:t>
            </a:r>
          </a:p>
          <a:p>
            <a:pPr marL="0" indent="0">
              <a:buFont typeface="+mj-lt"/>
              <a:buNone/>
            </a:pPr>
            <a:endParaRPr lang="en-US" b="1" baseline="0" dirty="0" smtClean="0"/>
          </a:p>
          <a:p>
            <a:pPr marL="0" indent="0">
              <a:buFont typeface="+mj-lt"/>
              <a:buNone/>
            </a:pPr>
            <a:r>
              <a:rPr lang="en-US" baseline="0" dirty="0" smtClean="0"/>
              <a:t>The </a:t>
            </a:r>
            <a:r>
              <a:rPr lang="en-US" baseline="0" dirty="0" smtClean="0"/>
              <a:t>WiFi device can use just this signal strength information to receive data from the Backscatter Tag.</a:t>
            </a:r>
          </a:p>
          <a:p>
            <a:pPr marL="0" indent="0">
              <a:buFont typeface="+mj-lt"/>
              <a:buNone/>
            </a:pPr>
            <a:endParaRPr lang="en-US" b="1" baseline="0" dirty="0" smtClean="0"/>
          </a:p>
          <a:p>
            <a:pPr marL="0" indent="0">
              <a:buFont typeface="+mj-lt"/>
              <a:buNone/>
            </a:pPr>
            <a:r>
              <a:rPr lang="en-US" b="0" baseline="0" dirty="0" smtClean="0"/>
              <a:t>It </a:t>
            </a:r>
            <a:r>
              <a:rPr lang="en-US" b="0" baseline="0" dirty="0" smtClean="0"/>
              <a:t>turns out that reflecting or not reflecting can be done in an extremely low power way by simply modulating the radar cross section of the antenna using a low power RF switch.</a:t>
            </a:r>
          </a:p>
          <a:p>
            <a:pPr marL="0" indent="0">
              <a:buFont typeface="+mj-lt"/>
              <a:buNone/>
            </a:pPr>
            <a:endParaRPr lang="en-US" b="1" baseline="0" dirty="0" smtClean="0"/>
          </a:p>
          <a:p>
            <a:pPr marL="0" indent="0">
              <a:buFont typeface="+mj-lt"/>
              <a:buNone/>
            </a:pPr>
            <a:r>
              <a:rPr lang="en-US" baseline="0" dirty="0" smtClean="0"/>
              <a:t>This </a:t>
            </a:r>
            <a:r>
              <a:rPr lang="en-US" baseline="0" dirty="0" smtClean="0"/>
              <a:t>means that changing the reflective properties of the tag consumes less than a </a:t>
            </a:r>
            <a:r>
              <a:rPr lang="en-US" baseline="0" dirty="0" err="1" smtClean="0"/>
              <a:t>uW</a:t>
            </a:r>
            <a:r>
              <a:rPr lang="en-US" baseline="0" dirty="0" smtClean="0"/>
              <a:t> of power</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t>5</a:t>
            </a:fld>
            <a:endParaRPr lang="en-US"/>
          </a:p>
        </p:txBody>
      </p:sp>
    </p:spTree>
    <p:extLst>
      <p:ext uri="{BB962C8B-B14F-4D97-AF65-F5344CB8AC3E}">
        <p14:creationId xmlns:p14="http://schemas.microsoft.com/office/powerpoint/2010/main" val="406212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 picture I just showed you is at a very high level, making this a more practical system results in three main questions.</a:t>
            </a:r>
          </a:p>
          <a:p>
            <a:endParaRPr lang="en-US" b="1" dirty="0" smtClean="0"/>
          </a:p>
          <a:p>
            <a:r>
              <a:rPr lang="en-US" dirty="0" smtClean="0"/>
              <a:t>Previously </a:t>
            </a:r>
            <a:r>
              <a:rPr lang="en-US" dirty="0" smtClean="0"/>
              <a:t>I said there'd be a single access point and device in the network. But we all know that in a real network there are many Wi-Fi devices. So how do we get Wi-Fi Backscatter to work in a network of Wi-Fi Devices?</a:t>
            </a:r>
          </a:p>
          <a:p>
            <a:endParaRPr lang="en-US" b="1" dirty="0" smtClean="0"/>
          </a:p>
          <a:p>
            <a:r>
              <a:rPr lang="en-US" dirty="0" smtClean="0"/>
              <a:t>Second</a:t>
            </a:r>
            <a:r>
              <a:rPr lang="en-US" dirty="0" smtClean="0"/>
              <a:t>, while I just showed you how we go from Tag -&gt; Wi-Fi device, how do we go</a:t>
            </a:r>
            <a:r>
              <a:rPr lang="en-US" baseline="0" dirty="0" smtClean="0"/>
              <a:t> the other way? How does the Wi-Fi device send data to the Tab?</a:t>
            </a:r>
            <a:endParaRPr lang="en-US" dirty="0" smtClean="0"/>
          </a:p>
          <a:p>
            <a:endParaRPr lang="en-US" b="1" dirty="0" smtClean="0"/>
          </a:p>
          <a:p>
            <a:r>
              <a:rPr lang="en-US" dirty="0" smtClean="0"/>
              <a:t>And </a:t>
            </a:r>
            <a:r>
              <a:rPr lang="en-US" dirty="0" smtClean="0"/>
              <a:t>finally, how do we design a network with multiple tags?</a:t>
            </a:r>
          </a:p>
          <a:p>
            <a:endParaRPr lang="en-US" b="1" baseline="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6529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start with the first question: how do you</a:t>
            </a:r>
            <a:r>
              <a:rPr lang="en-US" baseline="0" dirty="0" smtClean="0"/>
              <a:t> get Wi-Fi Backscatter to work in a network of Wi-Fi devices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070C29BD-ECBB-4378-9DF3-B5BC4D0B647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6245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challenge here is</a:t>
            </a:r>
            <a:r>
              <a:rPr lang="en-US" baseline="0" dirty="0" smtClean="0"/>
              <a:t> that since the Backscatter Tag can’t decode Wi-Fi Packet headers, it has no way</a:t>
            </a:r>
            <a:r>
              <a:rPr lang="en-US" baseline="0" dirty="0"/>
              <a:t> </a:t>
            </a:r>
            <a:r>
              <a:rPr lang="en-US" baseline="0" dirty="0" smtClean="0"/>
              <a:t>of knowing if it is backscattering</a:t>
            </a:r>
          </a:p>
          <a:p>
            <a:endParaRPr lang="en-US" b="1" baseline="0" dirty="0" smtClean="0"/>
          </a:p>
          <a:p>
            <a:r>
              <a:rPr lang="en-US" baseline="0" dirty="0" smtClean="0"/>
              <a:t>the </a:t>
            </a:r>
            <a:r>
              <a:rPr lang="en-US" baseline="0" dirty="0" smtClean="0"/>
              <a:t>laptop’s packet, </a:t>
            </a:r>
          </a:p>
          <a:p>
            <a:endParaRPr lang="en-US" b="1" baseline="0" dirty="0" smtClean="0"/>
          </a:p>
          <a:p>
            <a:r>
              <a:rPr lang="en-US" baseline="0" dirty="0" smtClean="0"/>
              <a:t>the </a:t>
            </a:r>
            <a:r>
              <a:rPr lang="en-US" baseline="0" dirty="0" smtClean="0"/>
              <a:t>Access Point’s packet,</a:t>
            </a:r>
          </a:p>
          <a:p>
            <a:endParaRPr lang="en-US" b="1" baseline="0" dirty="0" smtClean="0"/>
          </a:p>
          <a:p>
            <a:r>
              <a:rPr lang="en-US" baseline="0" dirty="0" smtClean="0"/>
              <a:t>or </a:t>
            </a:r>
            <a:r>
              <a:rPr lang="en-US" baseline="0" dirty="0" smtClean="0"/>
              <a:t>the iPhone’s packet.</a:t>
            </a:r>
          </a:p>
          <a:p>
            <a:endParaRPr lang="en-US" b="1" baseline="0" dirty="0" smtClean="0"/>
          </a:p>
          <a:p>
            <a:r>
              <a:rPr lang="en-US" baseline="0" dirty="0" smtClean="0"/>
              <a:t>If </a:t>
            </a:r>
            <a:r>
              <a:rPr lang="en-US" baseline="0" dirty="0" smtClean="0"/>
              <a:t>the Tag tries to backscatter a new bit on every packet, some of those packets aren’t going to make it to our Wi-Fi device and we’ll end up missing bits.</a:t>
            </a:r>
          </a:p>
          <a:p>
            <a:endParaRPr lang="en-US" b="1" baseline="0" dirty="0" smtClean="0"/>
          </a:p>
          <a:p>
            <a:r>
              <a:rPr lang="en-US" baseline="0" dirty="0" smtClean="0"/>
              <a:t>Per </a:t>
            </a:r>
            <a:r>
              <a:rPr lang="en-US" baseline="0" dirty="0" smtClean="0"/>
              <a:t>packet modulation clearly doesn't work.</a:t>
            </a:r>
          </a:p>
        </p:txBody>
      </p:sp>
      <p:sp>
        <p:nvSpPr>
          <p:cNvPr id="4" name="Slide Number Placeholder 3"/>
          <p:cNvSpPr>
            <a:spLocks noGrp="1"/>
          </p:cNvSpPr>
          <p:nvPr>
            <p:ph type="sldNum" sz="quarter" idx="10"/>
          </p:nvPr>
        </p:nvSpPr>
        <p:spPr/>
        <p:txBody>
          <a:bodyPr/>
          <a:lstStyle/>
          <a:p>
            <a:fld id="{070C29BD-ECBB-4378-9DF3-B5BC4D0B6473}" type="slidenum">
              <a:rPr lang="en-US" smtClean="0"/>
              <a:t>8</a:t>
            </a:fld>
            <a:endParaRPr lang="en-US"/>
          </a:p>
        </p:txBody>
      </p:sp>
    </p:spTree>
    <p:extLst>
      <p:ext uri="{BB962C8B-B14F-4D97-AF65-F5344CB8AC3E}">
        <p14:creationId xmlns:p14="http://schemas.microsoft.com/office/powerpoint/2010/main" val="358969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solution is to</a:t>
            </a:r>
            <a:r>
              <a:rPr lang="en-US" baseline="0" dirty="0" smtClean="0"/>
              <a:t> make the Backscatter Tag agnostic to Wi-Fi traffic on the medium.</a:t>
            </a:r>
          </a:p>
          <a:p>
            <a:endParaRPr lang="en-US" b="1" baseline="0" dirty="0" smtClean="0"/>
          </a:p>
          <a:p>
            <a:r>
              <a:rPr lang="en-US" dirty="0" smtClean="0"/>
              <a:t>Specifically </a:t>
            </a:r>
            <a:r>
              <a:rPr lang="en-US" dirty="0" smtClean="0"/>
              <a:t>we're going to increase the bit length from one Wi-Fi packet to include multiple packets in each backscatter bit timeslot.</a:t>
            </a:r>
          </a:p>
          <a:p>
            <a:endParaRPr lang="en-US" b="1" dirty="0" smtClean="0"/>
          </a:p>
          <a:p>
            <a:r>
              <a:rPr lang="en-US" dirty="0" smtClean="0"/>
              <a:t>So </a:t>
            </a:r>
            <a:r>
              <a:rPr lang="en-US" dirty="0" smtClean="0"/>
              <a:t>before, </a:t>
            </a:r>
            <a:r>
              <a:rPr lang="en-US" baseline="0" dirty="0" smtClean="0"/>
              <a:t>we were trying to send a bit for each of these blue Wi-Fi packets from the AP,</a:t>
            </a:r>
          </a:p>
          <a:p>
            <a:endParaRPr lang="en-US" b="1" baseline="0" dirty="0" smtClean="0"/>
          </a:p>
          <a:p>
            <a:r>
              <a:rPr lang="en-US" baseline="0" dirty="0" smtClean="0"/>
              <a:t>But </a:t>
            </a:r>
            <a:r>
              <a:rPr lang="en-US" baseline="0" dirty="0" smtClean="0"/>
              <a:t>now all these red packets are potentially confusing the transmitter.</a:t>
            </a:r>
          </a:p>
          <a:p>
            <a:endParaRPr lang="en-US" b="1" baseline="0" dirty="0" smtClean="0"/>
          </a:p>
          <a:p>
            <a:r>
              <a:rPr lang="en-US" baseline="0" dirty="0" smtClean="0"/>
              <a:t>So</a:t>
            </a:r>
            <a:r>
              <a:rPr lang="en-US" baseline="0" dirty="0" smtClean="0"/>
              <a:t>, what we do is divide the Backscatter transmission into timeslots, and transmit only one bit (either reflect or not) for all packets in an entire timeslot. </a:t>
            </a:r>
            <a:r>
              <a:rPr lang="en-US" dirty="0" smtClean="0"/>
              <a:t>As long as the router can get at least one packet in each timeslot, at least one packet will get affected by the backscatter.</a:t>
            </a:r>
          </a:p>
          <a:p>
            <a:endParaRPr lang="en-US" b="1" dirty="0" smtClean="0"/>
          </a:p>
          <a:p>
            <a:r>
              <a:rPr lang="en-US" dirty="0" smtClean="0"/>
              <a:t> </a:t>
            </a:r>
            <a:r>
              <a:rPr lang="en-US" dirty="0" smtClean="0"/>
              <a:t>The Wi-Fi device can then use the packet timestamp to sort each received packet into the correct bit</a:t>
            </a:r>
            <a:r>
              <a:rPr lang="en-US" baseline="0" dirty="0" smtClean="0"/>
              <a:t> timeslot </a:t>
            </a:r>
            <a:r>
              <a:rPr lang="en-US" dirty="0" smtClean="0"/>
              <a:t>and can then decode the transmissions from the tag.</a:t>
            </a:r>
            <a:endParaRPr lang="en-US" baseline="0" dirty="0" smtClean="0"/>
          </a:p>
          <a:p>
            <a:r>
              <a:rPr lang="en-US" baseline="0" dirty="0" smtClean="0"/>
              <a:t>And finally, we can adjust the size of the timeslots to ensure correct transmission based on network traffic conditions.</a:t>
            </a:r>
          </a:p>
        </p:txBody>
      </p:sp>
      <p:sp>
        <p:nvSpPr>
          <p:cNvPr id="4" name="Slide Number Placeholder 3"/>
          <p:cNvSpPr>
            <a:spLocks noGrp="1"/>
          </p:cNvSpPr>
          <p:nvPr>
            <p:ph type="sldNum" sz="quarter" idx="10"/>
          </p:nvPr>
        </p:nvSpPr>
        <p:spPr/>
        <p:txBody>
          <a:bodyPr/>
          <a:lstStyle/>
          <a:p>
            <a:fld id="{070C29BD-ECBB-4378-9DF3-B5BC4D0B6473}" type="slidenum">
              <a:rPr lang="en-US" smtClean="0"/>
              <a:t>9</a:t>
            </a:fld>
            <a:endParaRPr lang="en-US"/>
          </a:p>
        </p:txBody>
      </p:sp>
    </p:spTree>
    <p:extLst>
      <p:ext uri="{BB962C8B-B14F-4D97-AF65-F5344CB8AC3E}">
        <p14:creationId xmlns:p14="http://schemas.microsoft.com/office/powerpoint/2010/main" val="358969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3/23/2014</a:t>
            </a:r>
            <a:endParaRPr lang="en-US"/>
          </a:p>
        </p:txBody>
      </p:sp>
      <p:sp>
        <p:nvSpPr>
          <p:cNvPr id="5" name="Footer Placeholder 4"/>
          <p:cNvSpPr>
            <a:spLocks noGrp="1"/>
          </p:cNvSpPr>
          <p:nvPr>
            <p:ph type="ftr" sz="quarter" idx="11"/>
          </p:nvPr>
        </p:nvSpPr>
        <p:spPr/>
        <p:txBody>
          <a:bodyPr/>
          <a:lstStyle/>
          <a:p>
            <a:r>
              <a:rPr lang="en-US" smtClean="0"/>
              <a:t>(C) Bryce Kellogg kellogg@uw.edu NSDI 2014</a:t>
            </a:r>
            <a:endParaRPr lang="en-US"/>
          </a:p>
        </p:txBody>
      </p:sp>
      <p:sp>
        <p:nvSpPr>
          <p:cNvPr id="6" name="Slide Number Placeholder 5"/>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63658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3/23/2014</a:t>
            </a:r>
            <a:endParaRPr lang="en-US"/>
          </a:p>
        </p:txBody>
      </p:sp>
      <p:sp>
        <p:nvSpPr>
          <p:cNvPr id="5" name="Footer Placeholder 4"/>
          <p:cNvSpPr>
            <a:spLocks noGrp="1"/>
          </p:cNvSpPr>
          <p:nvPr>
            <p:ph type="ftr" sz="quarter" idx="11"/>
          </p:nvPr>
        </p:nvSpPr>
        <p:spPr/>
        <p:txBody>
          <a:bodyPr/>
          <a:lstStyle/>
          <a:p>
            <a:r>
              <a:rPr lang="en-US" smtClean="0"/>
              <a:t>(C) Bryce Kellogg kellogg@uw.edu NSDI 2014</a:t>
            </a:r>
            <a:endParaRPr lang="en-US"/>
          </a:p>
        </p:txBody>
      </p:sp>
      <p:sp>
        <p:nvSpPr>
          <p:cNvPr id="6" name="Slide Number Placeholder 5"/>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237418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3/23/2014</a:t>
            </a:r>
            <a:endParaRPr lang="en-US"/>
          </a:p>
        </p:txBody>
      </p:sp>
      <p:sp>
        <p:nvSpPr>
          <p:cNvPr id="5" name="Footer Placeholder 4"/>
          <p:cNvSpPr>
            <a:spLocks noGrp="1"/>
          </p:cNvSpPr>
          <p:nvPr>
            <p:ph type="ftr" sz="quarter" idx="11"/>
          </p:nvPr>
        </p:nvSpPr>
        <p:spPr/>
        <p:txBody>
          <a:bodyPr/>
          <a:lstStyle/>
          <a:p>
            <a:r>
              <a:rPr lang="en-US" smtClean="0"/>
              <a:t>(C) Bryce Kellogg kellogg@uw.edu NSDI 2014</a:t>
            </a:r>
            <a:endParaRPr lang="en-US"/>
          </a:p>
        </p:txBody>
      </p:sp>
      <p:sp>
        <p:nvSpPr>
          <p:cNvPr id="6" name="Slide Number Placeholder 5"/>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2480203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416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65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23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2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53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001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160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7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3/23/2014</a:t>
            </a:r>
            <a:endParaRPr lang="en-US"/>
          </a:p>
        </p:txBody>
      </p:sp>
      <p:sp>
        <p:nvSpPr>
          <p:cNvPr id="5" name="Footer Placeholder 4"/>
          <p:cNvSpPr>
            <a:spLocks noGrp="1"/>
          </p:cNvSpPr>
          <p:nvPr>
            <p:ph type="ftr" sz="quarter" idx="11"/>
          </p:nvPr>
        </p:nvSpPr>
        <p:spPr/>
        <p:txBody>
          <a:bodyPr/>
          <a:lstStyle/>
          <a:p>
            <a:r>
              <a:rPr lang="en-US" smtClean="0"/>
              <a:t>(C) Bryce Kellogg kellogg@uw.edu NSDI 2014</a:t>
            </a:r>
            <a:endParaRPr lang="en-US"/>
          </a:p>
        </p:txBody>
      </p:sp>
      <p:sp>
        <p:nvSpPr>
          <p:cNvPr id="6" name="Slide Number Placeholder 5"/>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159133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274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2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584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175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877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550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18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717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08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39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3/23/2014</a:t>
            </a:r>
            <a:endParaRPr lang="en-US"/>
          </a:p>
        </p:txBody>
      </p:sp>
      <p:sp>
        <p:nvSpPr>
          <p:cNvPr id="5" name="Footer Placeholder 4"/>
          <p:cNvSpPr>
            <a:spLocks noGrp="1"/>
          </p:cNvSpPr>
          <p:nvPr>
            <p:ph type="ftr" sz="quarter" idx="11"/>
          </p:nvPr>
        </p:nvSpPr>
        <p:spPr/>
        <p:txBody>
          <a:bodyPr/>
          <a:lstStyle/>
          <a:p>
            <a:r>
              <a:rPr lang="en-US" smtClean="0"/>
              <a:t>(C) Bryce Kellogg kellogg@uw.edu NSDI 2014</a:t>
            </a:r>
            <a:endParaRPr lang="en-US"/>
          </a:p>
        </p:txBody>
      </p:sp>
      <p:sp>
        <p:nvSpPr>
          <p:cNvPr id="6" name="Slide Number Placeholder 5"/>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1823939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593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432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04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844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875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874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965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689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39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87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3/23/2014</a:t>
            </a:r>
            <a:endParaRPr lang="en-US"/>
          </a:p>
        </p:txBody>
      </p:sp>
      <p:sp>
        <p:nvSpPr>
          <p:cNvPr id="6" name="Footer Placeholder 5"/>
          <p:cNvSpPr>
            <a:spLocks noGrp="1"/>
          </p:cNvSpPr>
          <p:nvPr>
            <p:ph type="ftr" sz="quarter" idx="11"/>
          </p:nvPr>
        </p:nvSpPr>
        <p:spPr/>
        <p:txBody>
          <a:bodyPr/>
          <a:lstStyle/>
          <a:p>
            <a:r>
              <a:rPr lang="en-US" smtClean="0"/>
              <a:t>(C) Bryce Kellogg kellogg@uw.edu NSDI 2014</a:t>
            </a:r>
            <a:endParaRPr lang="en-US"/>
          </a:p>
        </p:txBody>
      </p:sp>
      <p:sp>
        <p:nvSpPr>
          <p:cNvPr id="7" name="Slide Number Placeholder 6"/>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3708164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636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608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233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221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614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931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787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742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6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86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3/23/2014</a:t>
            </a:r>
            <a:endParaRPr lang="en-US"/>
          </a:p>
        </p:txBody>
      </p:sp>
      <p:sp>
        <p:nvSpPr>
          <p:cNvPr id="8" name="Footer Placeholder 7"/>
          <p:cNvSpPr>
            <a:spLocks noGrp="1"/>
          </p:cNvSpPr>
          <p:nvPr>
            <p:ph type="ftr" sz="quarter" idx="11"/>
          </p:nvPr>
        </p:nvSpPr>
        <p:spPr/>
        <p:txBody>
          <a:bodyPr/>
          <a:lstStyle/>
          <a:p>
            <a:r>
              <a:rPr lang="en-US" smtClean="0"/>
              <a:t>(C) Bryce Kellogg kellogg@uw.edu NSDI 2014</a:t>
            </a:r>
            <a:endParaRPr lang="en-US"/>
          </a:p>
        </p:txBody>
      </p:sp>
      <p:sp>
        <p:nvSpPr>
          <p:cNvPr id="9" name="Slide Number Placeholder 8"/>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113264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220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3792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275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08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268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26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602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3003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315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6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3/23/2014</a:t>
            </a:r>
            <a:endParaRPr lang="en-US"/>
          </a:p>
        </p:txBody>
      </p:sp>
      <p:sp>
        <p:nvSpPr>
          <p:cNvPr id="4" name="Footer Placeholder 3"/>
          <p:cNvSpPr>
            <a:spLocks noGrp="1"/>
          </p:cNvSpPr>
          <p:nvPr>
            <p:ph type="ftr" sz="quarter" idx="11"/>
          </p:nvPr>
        </p:nvSpPr>
        <p:spPr/>
        <p:txBody>
          <a:bodyPr/>
          <a:lstStyle/>
          <a:p>
            <a:r>
              <a:rPr lang="en-US" smtClean="0"/>
              <a:t>(C) Bryce Kellogg kellogg@uw.edu NSDI 2014</a:t>
            </a:r>
            <a:endParaRPr lang="en-US"/>
          </a:p>
        </p:txBody>
      </p:sp>
      <p:sp>
        <p:nvSpPr>
          <p:cNvPr id="5" name="Slide Number Placeholder 4"/>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11364623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018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9430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519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387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857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66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17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3/23/2014</a:t>
            </a:r>
            <a:endParaRPr lang="en-US"/>
          </a:p>
        </p:txBody>
      </p:sp>
      <p:sp>
        <p:nvSpPr>
          <p:cNvPr id="3" name="Footer Placeholder 2"/>
          <p:cNvSpPr>
            <a:spLocks noGrp="1"/>
          </p:cNvSpPr>
          <p:nvPr>
            <p:ph type="ftr" sz="quarter" idx="11"/>
          </p:nvPr>
        </p:nvSpPr>
        <p:spPr/>
        <p:txBody>
          <a:bodyPr/>
          <a:lstStyle/>
          <a:p>
            <a:r>
              <a:rPr lang="en-US" smtClean="0"/>
              <a:t>(C) Bryce Kellogg kellogg@uw.edu NSDI 2014</a:t>
            </a:r>
            <a:endParaRPr lang="en-US"/>
          </a:p>
        </p:txBody>
      </p:sp>
      <p:sp>
        <p:nvSpPr>
          <p:cNvPr id="4" name="Slide Number Placeholder 3"/>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25316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3/23/2014</a:t>
            </a:r>
            <a:endParaRPr lang="en-US"/>
          </a:p>
        </p:txBody>
      </p:sp>
      <p:sp>
        <p:nvSpPr>
          <p:cNvPr id="6" name="Footer Placeholder 5"/>
          <p:cNvSpPr>
            <a:spLocks noGrp="1"/>
          </p:cNvSpPr>
          <p:nvPr>
            <p:ph type="ftr" sz="quarter" idx="11"/>
          </p:nvPr>
        </p:nvSpPr>
        <p:spPr/>
        <p:txBody>
          <a:bodyPr/>
          <a:lstStyle/>
          <a:p>
            <a:r>
              <a:rPr lang="en-US" smtClean="0"/>
              <a:t>(C) Bryce Kellogg kellogg@uw.edu NSDI 2014</a:t>
            </a:r>
            <a:endParaRPr lang="en-US"/>
          </a:p>
        </p:txBody>
      </p:sp>
      <p:sp>
        <p:nvSpPr>
          <p:cNvPr id="7" name="Slide Number Placeholder 6"/>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2209414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3/23/2014</a:t>
            </a:r>
            <a:endParaRPr lang="en-US"/>
          </a:p>
        </p:txBody>
      </p:sp>
      <p:sp>
        <p:nvSpPr>
          <p:cNvPr id="6" name="Footer Placeholder 5"/>
          <p:cNvSpPr>
            <a:spLocks noGrp="1"/>
          </p:cNvSpPr>
          <p:nvPr>
            <p:ph type="ftr" sz="quarter" idx="11"/>
          </p:nvPr>
        </p:nvSpPr>
        <p:spPr/>
        <p:txBody>
          <a:bodyPr/>
          <a:lstStyle/>
          <a:p>
            <a:r>
              <a:rPr lang="en-US" smtClean="0"/>
              <a:t>(C) Bryce Kellogg kellogg@uw.edu NSDI 2014</a:t>
            </a:r>
            <a:endParaRPr lang="en-US"/>
          </a:p>
        </p:txBody>
      </p:sp>
      <p:sp>
        <p:nvSpPr>
          <p:cNvPr id="7" name="Slide Number Placeholder 6"/>
          <p:cNvSpPr>
            <a:spLocks noGrp="1"/>
          </p:cNvSpPr>
          <p:nvPr>
            <p:ph type="sldNum" sz="quarter" idx="12"/>
          </p:nvPr>
        </p:nvSpPr>
        <p:spPr/>
        <p:txBody>
          <a:bodyPr/>
          <a:lstStyle/>
          <a:p>
            <a:fld id="{0E8137FF-2B64-4679-A0F1-902959F53159}" type="slidenum">
              <a:rPr lang="en-US" smtClean="0"/>
              <a:t>‹#›</a:t>
            </a:fld>
            <a:endParaRPr lang="en-US"/>
          </a:p>
        </p:txBody>
      </p:sp>
    </p:spTree>
    <p:extLst>
      <p:ext uri="{BB962C8B-B14F-4D97-AF65-F5344CB8AC3E}">
        <p14:creationId xmlns:p14="http://schemas.microsoft.com/office/powerpoint/2010/main" val="416694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3/23/2014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Bryce Kellogg kellogg@uw.edu NSDI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37FF-2B64-4679-A0F1-902959F53159}" type="slidenum">
              <a:rPr lang="en-US" smtClean="0"/>
              <a:t>‹#›</a:t>
            </a:fld>
            <a:endParaRPr lang="en-US"/>
          </a:p>
        </p:txBody>
      </p:sp>
    </p:spTree>
    <p:extLst>
      <p:ext uri="{BB962C8B-B14F-4D97-AF65-F5344CB8AC3E}">
        <p14:creationId xmlns:p14="http://schemas.microsoft.com/office/powerpoint/2010/main" val="1825608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55191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99769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54645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33718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3/23/2014</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 Bryce Kellogg kellogg@uw.edu NSDI 2014</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137FF-2B64-4679-A0F1-902959F531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3561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chart" Target="../charts/chart3.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0" y="3071456"/>
            <a:ext cx="9144000" cy="715089"/>
          </a:xfrm>
          <a:prstGeom prst="roundRect">
            <a:avLst/>
          </a:prstGeom>
          <a:noFill/>
        </p:spPr>
        <p:txBody>
          <a:bodyPr wrap="square" rtlCol="0" anchor="ctr">
            <a:spAutoFit/>
          </a:bodyPr>
          <a:lstStyle/>
          <a:p>
            <a:pPr algn="ctr"/>
            <a:r>
              <a:rPr lang="en-US" sz="3600" dirty="0">
                <a:solidFill>
                  <a:schemeClr val="bg1"/>
                </a:solidFill>
              </a:rPr>
              <a:t>Can we get </a:t>
            </a:r>
            <a:r>
              <a:rPr lang="en-US" sz="3600" dirty="0">
                <a:solidFill>
                  <a:srgbClr val="92D050"/>
                </a:solidFill>
              </a:rPr>
              <a:t>Wi-Fi</a:t>
            </a:r>
            <a:r>
              <a:rPr lang="en-US" sz="3600" dirty="0">
                <a:solidFill>
                  <a:schemeClr val="bg1"/>
                </a:solidFill>
              </a:rPr>
              <a:t> connectivity for </a:t>
            </a:r>
            <a:r>
              <a:rPr lang="en-US" sz="3600" dirty="0" smtClean="0">
                <a:solidFill>
                  <a:srgbClr val="92D050"/>
                </a:solidFill>
              </a:rPr>
              <a:t>15 µW</a:t>
            </a:r>
            <a:r>
              <a:rPr lang="en-US" sz="3600" dirty="0">
                <a:solidFill>
                  <a:schemeClr val="bg1"/>
                </a:solidFill>
              </a:rPr>
              <a:t>?</a:t>
            </a:r>
          </a:p>
        </p:txBody>
      </p:sp>
      <p:sp>
        <p:nvSpPr>
          <p:cNvPr id="2" name="Rectangle 1"/>
          <p:cNvSpPr/>
          <p:nvPr/>
        </p:nvSpPr>
        <p:spPr>
          <a:xfrm>
            <a:off x="3508824" y="4343400"/>
            <a:ext cx="2126351" cy="523220"/>
          </a:xfrm>
          <a:prstGeom prst="rect">
            <a:avLst/>
          </a:prstGeom>
        </p:spPr>
        <p:txBody>
          <a:bodyPr wrap="none">
            <a:spAutoFit/>
          </a:bodyPr>
          <a:lstStyle/>
          <a:p>
            <a:r>
              <a:rPr lang="en-US" sz="2800" dirty="0">
                <a:solidFill>
                  <a:schemeClr val="bg1"/>
                </a:solidFill>
              </a:rPr>
              <a:t>Bryce Kellogg</a:t>
            </a:r>
          </a:p>
        </p:txBody>
      </p:sp>
    </p:spTree>
    <p:extLst>
      <p:ext uri="{BB962C8B-B14F-4D97-AF65-F5344CB8AC3E}">
        <p14:creationId xmlns:p14="http://schemas.microsoft.com/office/powerpoint/2010/main" val="66372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67600" cy="1066800"/>
          </a:xfrm>
        </p:spPr>
        <p:txBody>
          <a:bodyPr>
            <a:noAutofit/>
          </a:bodyPr>
          <a:lstStyle/>
          <a:p>
            <a:pPr marL="571500" indent="-571500" algn="l">
              <a:buFont typeface="Arial" panose="020B0604020202020204" pitchFamily="34" charset="0"/>
              <a:buChar char="•"/>
            </a:pPr>
            <a:r>
              <a:rPr lang="en-US" sz="4000" dirty="0"/>
              <a:t>How </a:t>
            </a:r>
            <a:r>
              <a:rPr lang="en-US" sz="4000" dirty="0" smtClean="0"/>
              <a:t>to work in a network of Wi-Fi devices?</a:t>
            </a:r>
            <a:endParaRPr lang="en-US" sz="4000" dirty="0"/>
          </a:p>
        </p:txBody>
      </p:sp>
      <p:sp>
        <p:nvSpPr>
          <p:cNvPr id="4" name="Title 1"/>
          <p:cNvSpPr txBox="1">
            <a:spLocks/>
          </p:cNvSpPr>
          <p:nvPr/>
        </p:nvSpPr>
        <p:spPr>
          <a:xfrm>
            <a:off x="761999" y="2590800"/>
            <a:ext cx="74676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4000" dirty="0" smtClean="0"/>
              <a:t>How does the Wi-Fi device send data to the tag?</a:t>
            </a:r>
            <a:endParaRPr lang="en-US" sz="4000" dirty="0"/>
          </a:p>
        </p:txBody>
      </p:sp>
      <p:sp>
        <p:nvSpPr>
          <p:cNvPr id="3" name="Rectangle 2"/>
          <p:cNvSpPr/>
          <p:nvPr/>
        </p:nvSpPr>
        <p:spPr>
          <a:xfrm>
            <a:off x="762000" y="4724400"/>
            <a:ext cx="7467600" cy="1323439"/>
          </a:xfrm>
          <a:prstGeom prst="rect">
            <a:avLst/>
          </a:prstGeom>
        </p:spPr>
        <p:txBody>
          <a:bodyPr wrap="square">
            <a:spAutoFit/>
          </a:bodyPr>
          <a:lstStyle/>
          <a:p>
            <a:pPr marL="571500" indent="-571500">
              <a:buFont typeface="Arial" panose="020B0604020202020204" pitchFamily="34" charset="0"/>
              <a:buChar char="•"/>
            </a:pPr>
            <a:r>
              <a:rPr lang="en-US" sz="4000" dirty="0" smtClean="0"/>
              <a:t>How </a:t>
            </a:r>
            <a:r>
              <a:rPr lang="en-US" sz="4000" dirty="0"/>
              <a:t>do we design a network with multiple </a:t>
            </a:r>
            <a:r>
              <a:rPr lang="en-US" sz="4000" dirty="0" smtClean="0"/>
              <a:t>tags?</a:t>
            </a:r>
            <a:endParaRPr lang="en-US" sz="4000" dirty="0"/>
          </a:p>
        </p:txBody>
      </p:sp>
      <p:sp>
        <p:nvSpPr>
          <p:cNvPr id="5" name="Rounded Rectangle 4"/>
          <p:cNvSpPr/>
          <p:nvPr/>
        </p:nvSpPr>
        <p:spPr>
          <a:xfrm>
            <a:off x="533400" y="2209800"/>
            <a:ext cx="7848600" cy="167640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48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3500" dirty="0" smtClean="0">
                <a:solidFill>
                  <a:schemeClr val="bg1"/>
                </a:solidFill>
              </a:rPr>
              <a:t>Encode data as presence/absence of Wi-Fi Packet</a:t>
            </a:r>
            <a:endParaRPr lang="en-US" sz="3500" dirty="0">
              <a:solidFill>
                <a:schemeClr val="bg1"/>
              </a:solidFill>
            </a:endParaRPr>
          </a:p>
        </p:txBody>
      </p:sp>
      <p:grpSp>
        <p:nvGrpSpPr>
          <p:cNvPr id="11" name="Group 10"/>
          <p:cNvGrpSpPr/>
          <p:nvPr/>
        </p:nvGrpSpPr>
        <p:grpSpPr>
          <a:xfrm>
            <a:off x="7010400" y="3276600"/>
            <a:ext cx="2009628" cy="1774686"/>
            <a:chOff x="6677172" y="4572000"/>
            <a:chExt cx="2009628" cy="1774686"/>
          </a:xfrm>
        </p:grpSpPr>
        <p:pic>
          <p:nvPicPr>
            <p:cNvPr id="3" name="Picture 2" descr="C:\Users\anparks\Desktop\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454" y="4572000"/>
              <a:ext cx="1695746" cy="838200"/>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77172" y="5638800"/>
              <a:ext cx="2009628" cy="707886"/>
            </a:xfrm>
            <a:prstGeom prst="rect">
              <a:avLst/>
            </a:prstGeom>
            <a:noFill/>
          </p:spPr>
          <p:txBody>
            <a:bodyPr wrap="square" rtlCol="0">
              <a:spAutoFit/>
            </a:bodyPr>
            <a:lstStyle/>
            <a:p>
              <a:pPr algn="ctr"/>
              <a:r>
                <a:rPr lang="en-US" sz="2000" b="1" dirty="0" smtClean="0"/>
                <a:t>Wi-Fi Backscatter Tag</a:t>
              </a:r>
              <a:endParaRPr lang="en-US" sz="2000" b="1" dirty="0"/>
            </a:p>
          </p:txBody>
        </p:sp>
      </p:grpSp>
      <p:pic>
        <p:nvPicPr>
          <p:cNvPr id="42" name="Picture 2" descr="http://www2.pcmag.com/media/images/361344-toshiba-kirabook-13-i17s-t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4512483"/>
            <a:ext cx="2979251" cy="219311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a:spLocks noChangeAspect="1"/>
          </p:cNvSpPr>
          <p:nvPr/>
        </p:nvSpPr>
        <p:spPr>
          <a:xfrm>
            <a:off x="1985275" y="2895601"/>
            <a:ext cx="1977126" cy="954024"/>
          </a:xfrm>
          <a:prstGeom prst="rect">
            <a:avLst/>
          </a:prstGeom>
          <a:solidFill>
            <a:schemeClr val="accent3">
              <a:lumMod val="40000"/>
              <a:lumOff val="6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b="1" dirty="0" smtClean="0">
                <a:solidFill>
                  <a:schemeClr val="tx1"/>
                </a:solidFill>
              </a:rPr>
              <a:t>CTS-to-Self</a:t>
            </a:r>
            <a:endParaRPr lang="en-US" sz="2800" b="1" dirty="0">
              <a:solidFill>
                <a:schemeClr val="tx1"/>
              </a:solidFill>
            </a:endParaRPr>
          </a:p>
        </p:txBody>
      </p:sp>
      <p:grpSp>
        <p:nvGrpSpPr>
          <p:cNvPr id="9" name="Group 8"/>
          <p:cNvGrpSpPr/>
          <p:nvPr/>
        </p:nvGrpSpPr>
        <p:grpSpPr>
          <a:xfrm>
            <a:off x="228600" y="2667000"/>
            <a:ext cx="1597547" cy="2911733"/>
            <a:chOff x="407776" y="3886200"/>
            <a:chExt cx="1597547" cy="2911733"/>
          </a:xfrm>
        </p:grpSpPr>
        <p:pic>
          <p:nvPicPr>
            <p:cNvPr id="4" name="Picture 2" descr="C:\Users\anparks\Drive\Google Drive\temp\wifid-rfid\Google-Nexus-4-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886200"/>
              <a:ext cx="1371600" cy="25769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7776" y="6397823"/>
              <a:ext cx="1597547" cy="400110"/>
            </a:xfrm>
            <a:prstGeom prst="rect">
              <a:avLst/>
            </a:prstGeom>
            <a:noFill/>
          </p:spPr>
          <p:txBody>
            <a:bodyPr wrap="square" rtlCol="0">
              <a:spAutoFit/>
            </a:bodyPr>
            <a:lstStyle/>
            <a:p>
              <a:pPr algn="ctr"/>
              <a:r>
                <a:rPr lang="en-US" sz="2000" b="1" dirty="0" smtClean="0"/>
                <a:t>Wi-Fi Device</a:t>
              </a:r>
              <a:endParaRPr lang="en-US" sz="2000" b="1" dirty="0"/>
            </a:p>
          </p:txBody>
        </p:sp>
      </p:grpSp>
      <p:grpSp>
        <p:nvGrpSpPr>
          <p:cNvPr id="12" name="Group 11"/>
          <p:cNvGrpSpPr/>
          <p:nvPr/>
        </p:nvGrpSpPr>
        <p:grpSpPr>
          <a:xfrm>
            <a:off x="4135496" y="2895600"/>
            <a:ext cx="2327837" cy="954250"/>
            <a:chOff x="4135496" y="2895600"/>
            <a:chExt cx="2327837" cy="954250"/>
          </a:xfrm>
        </p:grpSpPr>
        <p:sp>
          <p:nvSpPr>
            <p:cNvPr id="15" name="Rectangle 14"/>
            <p:cNvSpPr>
              <a:spLocks noChangeAspect="1"/>
            </p:cNvSpPr>
            <p:nvPr/>
          </p:nvSpPr>
          <p:spPr>
            <a:xfrm>
              <a:off x="4135496" y="2895600"/>
              <a:ext cx="259451" cy="954250"/>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b="1" dirty="0">
                <a:solidFill>
                  <a:schemeClr val="tx1"/>
                </a:solidFill>
                <a:latin typeface="Courier New" panose="02070309020205020404" pitchFamily="49" charset="0"/>
                <a:cs typeface="Courier New" panose="02070309020205020404" pitchFamily="49" charset="0"/>
              </a:endParaRPr>
            </a:p>
          </p:txBody>
        </p:sp>
        <p:sp>
          <p:nvSpPr>
            <p:cNvPr id="16" name="Rectangle 15"/>
            <p:cNvSpPr>
              <a:spLocks noChangeAspect="1"/>
            </p:cNvSpPr>
            <p:nvPr/>
          </p:nvSpPr>
          <p:spPr>
            <a:xfrm>
              <a:off x="4654399" y="2895600"/>
              <a:ext cx="259451" cy="954250"/>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b="1" dirty="0">
                <a:solidFill>
                  <a:schemeClr val="tx1"/>
                </a:solidFill>
                <a:latin typeface="Courier New" panose="02070309020205020404" pitchFamily="49" charset="0"/>
                <a:cs typeface="Courier New" panose="02070309020205020404" pitchFamily="49" charset="0"/>
              </a:endParaRPr>
            </a:p>
          </p:txBody>
        </p:sp>
        <p:sp>
          <p:nvSpPr>
            <p:cNvPr id="18" name="Rectangle 17"/>
            <p:cNvSpPr>
              <a:spLocks noChangeAspect="1"/>
            </p:cNvSpPr>
            <p:nvPr/>
          </p:nvSpPr>
          <p:spPr>
            <a:xfrm>
              <a:off x="5951657" y="2895600"/>
              <a:ext cx="259451" cy="954250"/>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b="1" dirty="0">
                <a:solidFill>
                  <a:schemeClr val="tx1"/>
                </a:solidFill>
                <a:latin typeface="Courier New" panose="02070309020205020404" pitchFamily="49" charset="0"/>
                <a:cs typeface="Courier New" panose="02070309020205020404" pitchFamily="49" charset="0"/>
              </a:endParaRPr>
            </a:p>
          </p:txBody>
        </p:sp>
        <p:sp>
          <p:nvSpPr>
            <p:cNvPr id="22" name="Rectangle 21"/>
            <p:cNvSpPr>
              <a:spLocks noChangeAspect="1"/>
            </p:cNvSpPr>
            <p:nvPr/>
          </p:nvSpPr>
          <p:spPr>
            <a:xfrm>
              <a:off x="6203882" y="2895600"/>
              <a:ext cx="259451" cy="954250"/>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b="1" dirty="0">
                <a:solidFill>
                  <a:schemeClr val="tx1"/>
                </a:solidFill>
                <a:latin typeface="Courier New" panose="02070309020205020404" pitchFamily="49" charset="0"/>
                <a:cs typeface="Courier New" panose="02070309020205020404" pitchFamily="49" charset="0"/>
              </a:endParaRPr>
            </a:p>
          </p:txBody>
        </p:sp>
      </p:grpSp>
      <p:sp>
        <p:nvSpPr>
          <p:cNvPr id="44" name="Freeform 43"/>
          <p:cNvSpPr/>
          <p:nvPr/>
        </p:nvSpPr>
        <p:spPr>
          <a:xfrm>
            <a:off x="4178355" y="3955474"/>
            <a:ext cx="850845" cy="557010"/>
          </a:xfrm>
          <a:custGeom>
            <a:avLst/>
            <a:gdLst>
              <a:gd name="connsiteX0" fmla="*/ 0 w 320040"/>
              <a:gd name="connsiteY0" fmla="*/ 441960 h 441960"/>
              <a:gd name="connsiteX1" fmla="*/ 76200 w 320040"/>
              <a:gd name="connsiteY1" fmla="*/ 213360 h 441960"/>
              <a:gd name="connsiteX2" fmla="*/ 320040 w 320040"/>
              <a:gd name="connsiteY2" fmla="*/ 0 h 441960"/>
            </a:gdLst>
            <a:ahLst/>
            <a:cxnLst>
              <a:cxn ang="0">
                <a:pos x="connsiteX0" y="connsiteY0"/>
              </a:cxn>
              <a:cxn ang="0">
                <a:pos x="connsiteX1" y="connsiteY1"/>
              </a:cxn>
              <a:cxn ang="0">
                <a:pos x="connsiteX2" y="connsiteY2"/>
              </a:cxn>
            </a:cxnLst>
            <a:rect l="l" t="t" r="r" b="b"/>
            <a:pathLst>
              <a:path w="320040" h="441960">
                <a:moveTo>
                  <a:pt x="0" y="441960"/>
                </a:moveTo>
                <a:cubicBezTo>
                  <a:pt x="11430" y="364490"/>
                  <a:pt x="22860" y="287020"/>
                  <a:pt x="76200" y="213360"/>
                </a:cubicBezTo>
                <a:cubicBezTo>
                  <a:pt x="129540" y="139700"/>
                  <a:pt x="224790" y="69850"/>
                  <a:pt x="320040" y="0"/>
                </a:cubicBezTo>
              </a:path>
            </a:pathLst>
          </a:cu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p>
        </p:txBody>
      </p:sp>
      <p:grpSp>
        <p:nvGrpSpPr>
          <p:cNvPr id="10" name="Group 9"/>
          <p:cNvGrpSpPr/>
          <p:nvPr/>
        </p:nvGrpSpPr>
        <p:grpSpPr>
          <a:xfrm>
            <a:off x="4151376" y="3115697"/>
            <a:ext cx="2313803" cy="541903"/>
            <a:chOff x="4151376" y="3115697"/>
            <a:chExt cx="2313803" cy="541903"/>
          </a:xfrm>
        </p:grpSpPr>
        <p:sp>
          <p:nvSpPr>
            <p:cNvPr id="31" name="TextBox 30"/>
            <p:cNvSpPr txBox="1">
              <a:spLocks noChangeAspect="1"/>
            </p:cNvSpPr>
            <p:nvPr/>
          </p:nvSpPr>
          <p:spPr>
            <a:xfrm>
              <a:off x="4394949" y="3120310"/>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0</a:t>
              </a:r>
              <a:endParaRPr lang="en-US" sz="2800" b="1" dirty="0">
                <a:latin typeface="Courier New" panose="02070309020205020404" pitchFamily="49" charset="0"/>
                <a:cs typeface="Courier New" panose="02070309020205020404" pitchFamily="49" charset="0"/>
              </a:endParaRPr>
            </a:p>
          </p:txBody>
        </p:sp>
        <p:sp>
          <p:nvSpPr>
            <p:cNvPr id="32" name="TextBox 31"/>
            <p:cNvSpPr txBox="1">
              <a:spLocks noChangeAspect="1"/>
            </p:cNvSpPr>
            <p:nvPr/>
          </p:nvSpPr>
          <p:spPr>
            <a:xfrm>
              <a:off x="4924660" y="3115697"/>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0</a:t>
              </a:r>
              <a:endParaRPr lang="en-US" sz="2800" b="1" dirty="0">
                <a:latin typeface="Courier New" panose="02070309020205020404" pitchFamily="49" charset="0"/>
                <a:cs typeface="Courier New" panose="02070309020205020404" pitchFamily="49" charset="0"/>
              </a:endParaRPr>
            </a:p>
          </p:txBody>
        </p:sp>
        <p:sp>
          <p:nvSpPr>
            <p:cNvPr id="33" name="TextBox 32"/>
            <p:cNvSpPr txBox="1">
              <a:spLocks noChangeAspect="1"/>
            </p:cNvSpPr>
            <p:nvPr/>
          </p:nvSpPr>
          <p:spPr>
            <a:xfrm>
              <a:off x="5692206" y="3115697"/>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0</a:t>
              </a:r>
              <a:endParaRPr lang="en-US" sz="2800" b="1" dirty="0">
                <a:latin typeface="Courier New" panose="02070309020205020404" pitchFamily="49" charset="0"/>
                <a:cs typeface="Courier New" panose="02070309020205020404" pitchFamily="49" charset="0"/>
              </a:endParaRPr>
            </a:p>
          </p:txBody>
        </p:sp>
        <p:sp>
          <p:nvSpPr>
            <p:cNvPr id="34" name="TextBox 33"/>
            <p:cNvSpPr txBox="1">
              <a:spLocks noChangeAspect="1"/>
            </p:cNvSpPr>
            <p:nvPr/>
          </p:nvSpPr>
          <p:spPr>
            <a:xfrm>
              <a:off x="5432756" y="3115697"/>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0</a:t>
              </a:r>
              <a:endParaRPr lang="en-US" sz="2800" b="1" dirty="0">
                <a:latin typeface="Courier New" panose="02070309020205020404" pitchFamily="49" charset="0"/>
                <a:cs typeface="Courier New" panose="02070309020205020404" pitchFamily="49" charset="0"/>
              </a:endParaRPr>
            </a:p>
          </p:txBody>
        </p:sp>
        <p:sp>
          <p:nvSpPr>
            <p:cNvPr id="38" name="TextBox 37"/>
            <p:cNvSpPr txBox="1">
              <a:spLocks noChangeAspect="1"/>
            </p:cNvSpPr>
            <p:nvPr/>
          </p:nvSpPr>
          <p:spPr>
            <a:xfrm>
              <a:off x="5178085" y="3117545"/>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0</a:t>
              </a:r>
              <a:endParaRPr lang="en-US" sz="2800" b="1" dirty="0">
                <a:latin typeface="Courier New" panose="02070309020205020404" pitchFamily="49" charset="0"/>
                <a:cs typeface="Courier New" panose="02070309020205020404" pitchFamily="49" charset="0"/>
              </a:endParaRPr>
            </a:p>
          </p:txBody>
        </p:sp>
        <p:sp>
          <p:nvSpPr>
            <p:cNvPr id="37" name="TextBox 36"/>
            <p:cNvSpPr txBox="1">
              <a:spLocks noChangeAspect="1"/>
            </p:cNvSpPr>
            <p:nvPr/>
          </p:nvSpPr>
          <p:spPr>
            <a:xfrm>
              <a:off x="4151376" y="3134380"/>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p:txBody>
        </p:sp>
        <p:sp>
          <p:nvSpPr>
            <p:cNvPr id="40" name="TextBox 39"/>
            <p:cNvSpPr txBox="1">
              <a:spLocks noChangeAspect="1"/>
            </p:cNvSpPr>
            <p:nvPr/>
          </p:nvSpPr>
          <p:spPr>
            <a:xfrm>
              <a:off x="4693549" y="3124200"/>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p:txBody>
        </p:sp>
        <p:sp>
          <p:nvSpPr>
            <p:cNvPr id="43" name="TextBox 42"/>
            <p:cNvSpPr txBox="1">
              <a:spLocks noChangeAspect="1"/>
            </p:cNvSpPr>
            <p:nvPr/>
          </p:nvSpPr>
          <p:spPr>
            <a:xfrm>
              <a:off x="5961888" y="3124200"/>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p:txBody>
        </p:sp>
        <p:sp>
          <p:nvSpPr>
            <p:cNvPr id="45" name="TextBox 44"/>
            <p:cNvSpPr txBox="1">
              <a:spLocks noChangeAspect="1"/>
            </p:cNvSpPr>
            <p:nvPr/>
          </p:nvSpPr>
          <p:spPr>
            <a:xfrm>
              <a:off x="6205728" y="3124200"/>
              <a:ext cx="259451" cy="523220"/>
            </a:xfrm>
            <a:prstGeom prst="rect">
              <a:avLst/>
            </a:prstGeom>
            <a:noFill/>
          </p:spPr>
          <p:txBody>
            <a:bodyPr wrap="square" rtlCol="0">
              <a:spAutoFit/>
            </a:bodyPr>
            <a:lstStyle/>
            <a:p>
              <a:pPr algn="ctr"/>
              <a:r>
                <a:rPr lang="en-US" sz="2800" b="1" dirty="0" smtClean="0">
                  <a:latin typeface="Courier New" panose="02070309020205020404" pitchFamily="49" charset="0"/>
                  <a:cs typeface="Courier New" panose="02070309020205020404" pitchFamily="49" charset="0"/>
                </a:rPr>
                <a:t>1</a:t>
              </a:r>
              <a:endParaRPr lang="en-US" sz="2800" b="1" dirty="0">
                <a:latin typeface="Courier New" panose="02070309020205020404" pitchFamily="49" charset="0"/>
                <a:cs typeface="Courier New" panose="02070309020205020404" pitchFamily="49" charset="0"/>
              </a:endParaRPr>
            </a:p>
          </p:txBody>
        </p:sp>
      </p:grpSp>
      <p:sp>
        <p:nvSpPr>
          <p:cNvPr id="39" name="Rectangle 38"/>
          <p:cNvSpPr/>
          <p:nvPr/>
        </p:nvSpPr>
        <p:spPr>
          <a:xfrm>
            <a:off x="4495800" y="2438400"/>
            <a:ext cx="2514600" cy="1399935"/>
          </a:xfrm>
          <a:prstGeom prst="rect">
            <a:avLst/>
          </a:prstGeom>
          <a:solidFill>
            <a:srgbClr val="FF00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400" b="1" dirty="0">
              <a:solidFill>
                <a:schemeClr val="tx1"/>
              </a:solidFill>
            </a:endParaRPr>
          </a:p>
        </p:txBody>
      </p:sp>
      <p:cxnSp>
        <p:nvCxnSpPr>
          <p:cNvPr id="27" name="Straight Connector 26"/>
          <p:cNvCxnSpPr>
            <a:cxnSpLocks noChangeAspect="1"/>
          </p:cNvCxnSpPr>
          <p:nvPr/>
        </p:nvCxnSpPr>
        <p:spPr>
          <a:xfrm>
            <a:off x="1752600" y="3849624"/>
            <a:ext cx="4872725"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35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9"/>
                                        </p:tgtEl>
                                      </p:cBhvr>
                                    </p:animEffect>
                                    <p:set>
                                      <p:cBhvr>
                                        <p:cTn id="36" dur="1" fill="hold">
                                          <p:stCondLst>
                                            <p:cond delay="499"/>
                                          </p:stCondLst>
                                        </p:cTn>
                                        <p:tgtEl>
                                          <p:spTgt spid="3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4"/>
                                        </p:tgtEl>
                                      </p:cBhvr>
                                    </p:animEffect>
                                    <p:set>
                                      <p:cBhvr>
                                        <p:cTn id="39" dur="1" fill="hold">
                                          <p:stCondLst>
                                            <p:cond delay="499"/>
                                          </p:stCondLst>
                                        </p:cTn>
                                        <p:tgtEl>
                                          <p:spTgt spid="4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2"/>
                                        </p:tgtEl>
                                      </p:cBhvr>
                                    </p:animEffect>
                                    <p:set>
                                      <p:cBhvr>
                                        <p:cTn id="42"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4" grpId="0" animBg="1"/>
      <p:bldP spid="44" grpId="1" animBg="1"/>
      <p:bldP spid="39" grpId="0" animBg="1"/>
      <p:bldP spid="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1276" y="5541407"/>
            <a:ext cx="8714124" cy="783193"/>
          </a:xfrm>
          <a:prstGeom prst="roundRect">
            <a:avLst/>
          </a:prstGeom>
          <a:solidFill>
            <a:srgbClr val="0D0D0D">
              <a:alpha val="80000"/>
            </a:srgbClr>
          </a:solidFill>
        </p:spPr>
        <p:txBody>
          <a:bodyPr wrap="square" rtlCol="0">
            <a:spAutoFit/>
          </a:bodyPr>
          <a:lstStyle/>
          <a:p>
            <a:pPr algn="ctr"/>
            <a:r>
              <a:rPr lang="en-US" sz="4000" dirty="0" smtClean="0">
                <a:solidFill>
                  <a:schemeClr val="bg1"/>
                </a:solidFill>
              </a:rPr>
              <a:t>OFDM: High peak-to-</a:t>
            </a:r>
            <a:r>
              <a:rPr lang="en-US" sz="4000" dirty="0" err="1" smtClean="0">
                <a:solidFill>
                  <a:schemeClr val="bg1"/>
                </a:solidFill>
              </a:rPr>
              <a:t>avg</a:t>
            </a:r>
            <a:r>
              <a:rPr lang="en-US" sz="4000" dirty="0" smtClean="0">
                <a:solidFill>
                  <a:schemeClr val="bg1"/>
                </a:solidFill>
              </a:rPr>
              <a:t> power ratio</a:t>
            </a:r>
            <a:endParaRPr lang="en-US" sz="4000" dirty="0" smtClean="0">
              <a:solidFill>
                <a:srgbClr val="92D050"/>
              </a:solidFill>
            </a:endParaRPr>
          </a:p>
        </p:txBody>
      </p:sp>
      <p:sp>
        <p:nvSpPr>
          <p:cNvPr id="2" name="Title 1"/>
          <p:cNvSpPr>
            <a:spLocks noGrp="1"/>
          </p:cNvSpPr>
          <p:nvPr>
            <p:ph type="title"/>
          </p:nvPr>
        </p:nvSpPr>
        <p:spPr>
          <a:xfrm>
            <a:off x="0" y="0"/>
            <a:ext cx="9144000" cy="1143000"/>
          </a:xfrm>
          <a:solidFill>
            <a:schemeClr val="tx1">
              <a:lumMod val="75000"/>
              <a:lumOff val="25000"/>
            </a:schemeClr>
          </a:solidFill>
        </p:spPr>
        <p:txBody>
          <a:bodyPr>
            <a:normAutofit/>
          </a:bodyPr>
          <a:lstStyle/>
          <a:p>
            <a:r>
              <a:rPr lang="en-US" dirty="0" smtClean="0">
                <a:solidFill>
                  <a:schemeClr val="bg1"/>
                </a:solidFill>
              </a:rPr>
              <a:t>Low Power Wi-Fi Packet Detection</a:t>
            </a:r>
            <a:endParaRPr lang="en-US" dirty="0">
              <a:solidFill>
                <a:schemeClr val="bg1"/>
              </a:solidFill>
            </a:endParaRPr>
          </a:p>
        </p:txBody>
      </p:sp>
      <p:sp>
        <p:nvSpPr>
          <p:cNvPr id="5" name="Rectangle 4"/>
          <p:cNvSpPr/>
          <p:nvPr/>
        </p:nvSpPr>
        <p:spPr>
          <a:xfrm>
            <a:off x="114301" y="1143000"/>
            <a:ext cx="8915399" cy="523220"/>
          </a:xfrm>
          <a:prstGeom prst="rect">
            <a:avLst/>
          </a:prstGeom>
        </p:spPr>
        <p:txBody>
          <a:bodyPr wrap="square">
            <a:spAutoFit/>
          </a:bodyPr>
          <a:lstStyle/>
          <a:p>
            <a:pPr algn="ctr"/>
            <a:r>
              <a:rPr lang="en-US" sz="2800" b="1" dirty="0" smtClean="0"/>
              <a:t>Leverage structure of Wi-Fi signal</a:t>
            </a:r>
            <a:endParaRPr lang="en-US" sz="2800" b="1" dirty="0"/>
          </a:p>
        </p:txBody>
      </p:sp>
      <p:graphicFrame>
        <p:nvGraphicFramePr>
          <p:cNvPr id="7" name="Chart 6"/>
          <p:cNvGraphicFramePr>
            <a:graphicFrameLocks/>
          </p:cNvGraphicFramePr>
          <p:nvPr>
            <p:extLst>
              <p:ext uri="{D42A27DB-BD31-4B8C-83A1-F6EECF244321}">
                <p14:modId xmlns:p14="http://schemas.microsoft.com/office/powerpoint/2010/main" val="751877895"/>
              </p:ext>
            </p:extLst>
          </p:nvPr>
        </p:nvGraphicFramePr>
        <p:xfrm>
          <a:off x="201276" y="1905000"/>
          <a:ext cx="8714124"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913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319" t="17561" r="5131" b="11823"/>
          <a:stretch/>
        </p:blipFill>
        <p:spPr bwMode="auto">
          <a:xfrm>
            <a:off x="403217" y="1823359"/>
            <a:ext cx="8355842" cy="274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01276" y="4876800"/>
            <a:ext cx="8714124" cy="1464231"/>
          </a:xfrm>
          <a:prstGeom prst="roundRect">
            <a:avLst/>
          </a:prstGeom>
          <a:solidFill>
            <a:srgbClr val="0D0D0D">
              <a:alpha val="80000"/>
            </a:srgbClr>
          </a:solidFill>
        </p:spPr>
        <p:txBody>
          <a:bodyPr wrap="square" rtlCol="0">
            <a:spAutoFit/>
          </a:bodyPr>
          <a:lstStyle/>
          <a:p>
            <a:pPr algn="ctr"/>
            <a:r>
              <a:rPr lang="en-US" sz="4000" dirty="0" smtClean="0">
                <a:solidFill>
                  <a:schemeClr val="bg1"/>
                </a:solidFill>
              </a:rPr>
              <a:t>Can detect packets as short as </a:t>
            </a:r>
            <a:r>
              <a:rPr lang="en-US" sz="4000" dirty="0" smtClean="0">
                <a:solidFill>
                  <a:srgbClr val="92D050"/>
                </a:solidFill>
              </a:rPr>
              <a:t>50 µs</a:t>
            </a:r>
          </a:p>
          <a:p>
            <a:pPr algn="ctr"/>
            <a:r>
              <a:rPr lang="en-US" sz="4000" dirty="0" smtClean="0">
                <a:solidFill>
                  <a:schemeClr val="bg1"/>
                </a:solidFill>
              </a:rPr>
              <a:t>Consumes </a:t>
            </a:r>
            <a:r>
              <a:rPr lang="en-US" sz="4000" dirty="0" smtClean="0">
                <a:solidFill>
                  <a:srgbClr val="92D050"/>
                </a:solidFill>
              </a:rPr>
              <a:t>µ</a:t>
            </a:r>
            <a:r>
              <a:rPr lang="en-US" sz="4000" dirty="0" err="1" smtClean="0">
                <a:solidFill>
                  <a:srgbClr val="92D050"/>
                </a:solidFill>
              </a:rPr>
              <a:t>Ws</a:t>
            </a:r>
            <a:r>
              <a:rPr lang="en-US" sz="4000" dirty="0" smtClean="0">
                <a:solidFill>
                  <a:schemeClr val="bg1"/>
                </a:solidFill>
              </a:rPr>
              <a:t> of power</a:t>
            </a:r>
          </a:p>
        </p:txBody>
      </p:sp>
      <p:sp>
        <p:nvSpPr>
          <p:cNvPr id="7" name="Isosceles Triangle 6"/>
          <p:cNvSpPr/>
          <p:nvPr/>
        </p:nvSpPr>
        <p:spPr>
          <a:xfrm rot="10800000">
            <a:off x="367869" y="2248441"/>
            <a:ext cx="569658" cy="369041"/>
          </a:xfrm>
          <a:prstGeom prst="triangle">
            <a:avLst/>
          </a:prstGeom>
          <a:solidFill>
            <a:schemeClr val="bg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9" name="TextBox 8"/>
          <p:cNvSpPr txBox="1"/>
          <p:nvPr/>
        </p:nvSpPr>
        <p:spPr>
          <a:xfrm>
            <a:off x="76200" y="1748135"/>
            <a:ext cx="1256633" cy="461665"/>
          </a:xfrm>
          <a:prstGeom prst="rect">
            <a:avLst/>
          </a:prstGeom>
          <a:noFill/>
        </p:spPr>
        <p:txBody>
          <a:bodyPr wrap="square" rtlCol="0">
            <a:spAutoFit/>
          </a:bodyPr>
          <a:lstStyle/>
          <a:p>
            <a:pPr algn="ctr"/>
            <a:r>
              <a:rPr lang="en-US" sz="2300" dirty="0" smtClean="0"/>
              <a:t>Antenna</a:t>
            </a:r>
            <a:endParaRPr lang="en-US" sz="2300" dirty="0"/>
          </a:p>
        </p:txBody>
      </p:sp>
      <p:sp>
        <p:nvSpPr>
          <p:cNvPr id="10" name="Rectangle 9"/>
          <p:cNvSpPr/>
          <p:nvPr/>
        </p:nvSpPr>
        <p:spPr>
          <a:xfrm>
            <a:off x="1391592" y="2715904"/>
            <a:ext cx="1046808" cy="138373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TextBox 10"/>
          <p:cNvSpPr txBox="1"/>
          <p:nvPr/>
        </p:nvSpPr>
        <p:spPr>
          <a:xfrm>
            <a:off x="1273691" y="1898484"/>
            <a:ext cx="1414437" cy="800219"/>
          </a:xfrm>
          <a:prstGeom prst="rect">
            <a:avLst/>
          </a:prstGeom>
          <a:noFill/>
        </p:spPr>
        <p:txBody>
          <a:bodyPr wrap="square" rtlCol="0">
            <a:spAutoFit/>
          </a:bodyPr>
          <a:lstStyle/>
          <a:p>
            <a:r>
              <a:rPr lang="en-US" sz="2300" dirty="0" smtClean="0"/>
              <a:t>Envelope</a:t>
            </a:r>
            <a:br>
              <a:rPr lang="en-US" sz="2300" dirty="0" smtClean="0"/>
            </a:br>
            <a:r>
              <a:rPr lang="en-US" sz="2300" dirty="0" smtClean="0"/>
              <a:t>Detector</a:t>
            </a:r>
            <a:endParaRPr lang="en-US" sz="2300" dirty="0"/>
          </a:p>
        </p:txBody>
      </p:sp>
      <p:sp>
        <p:nvSpPr>
          <p:cNvPr id="12" name="Rectangle 11"/>
          <p:cNvSpPr/>
          <p:nvPr/>
        </p:nvSpPr>
        <p:spPr>
          <a:xfrm>
            <a:off x="5737439" y="2715905"/>
            <a:ext cx="1501561" cy="138373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Rectangle 12"/>
          <p:cNvSpPr/>
          <p:nvPr/>
        </p:nvSpPr>
        <p:spPr>
          <a:xfrm>
            <a:off x="2743200" y="2715904"/>
            <a:ext cx="2743200" cy="138373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TextBox 13"/>
          <p:cNvSpPr txBox="1"/>
          <p:nvPr/>
        </p:nvSpPr>
        <p:spPr>
          <a:xfrm>
            <a:off x="2620368" y="2281535"/>
            <a:ext cx="1555573" cy="461665"/>
          </a:xfrm>
          <a:prstGeom prst="rect">
            <a:avLst/>
          </a:prstGeom>
          <a:noFill/>
        </p:spPr>
        <p:txBody>
          <a:bodyPr wrap="square" rtlCol="0">
            <a:spAutoFit/>
          </a:bodyPr>
          <a:lstStyle/>
          <a:p>
            <a:r>
              <a:rPr lang="en-US" sz="2300" dirty="0" smtClean="0">
                <a:solidFill>
                  <a:srgbClr val="FF0000"/>
                </a:solidFill>
              </a:rPr>
              <a:t>Peak finder</a:t>
            </a:r>
            <a:endParaRPr lang="en-US" sz="2300" dirty="0">
              <a:solidFill>
                <a:srgbClr val="FF0000"/>
              </a:solidFill>
            </a:endParaRPr>
          </a:p>
        </p:txBody>
      </p:sp>
      <p:sp>
        <p:nvSpPr>
          <p:cNvPr id="15" name="TextBox 14"/>
          <p:cNvSpPr txBox="1"/>
          <p:nvPr/>
        </p:nvSpPr>
        <p:spPr>
          <a:xfrm>
            <a:off x="5627319" y="2269628"/>
            <a:ext cx="2221281" cy="446276"/>
          </a:xfrm>
          <a:prstGeom prst="rect">
            <a:avLst/>
          </a:prstGeom>
          <a:noFill/>
        </p:spPr>
        <p:txBody>
          <a:bodyPr wrap="square" rtlCol="0">
            <a:spAutoFit/>
          </a:bodyPr>
          <a:lstStyle/>
          <a:p>
            <a:r>
              <a:rPr lang="en-US" sz="2300" dirty="0" smtClean="0"/>
              <a:t>Set threshold</a:t>
            </a:r>
            <a:endParaRPr lang="en-US" sz="2300" dirty="0"/>
          </a:p>
        </p:txBody>
      </p:sp>
      <p:grpSp>
        <p:nvGrpSpPr>
          <p:cNvPr id="16" name="Group 15"/>
          <p:cNvGrpSpPr/>
          <p:nvPr/>
        </p:nvGrpSpPr>
        <p:grpSpPr>
          <a:xfrm>
            <a:off x="7694262" y="2940289"/>
            <a:ext cx="306738" cy="107711"/>
            <a:chOff x="7500942" y="2836067"/>
            <a:chExt cx="200024" cy="78582"/>
          </a:xfrm>
        </p:grpSpPr>
        <p:cxnSp>
          <p:nvCxnSpPr>
            <p:cNvPr id="17" name="Straight Connector 16"/>
            <p:cNvCxnSpPr/>
            <p:nvPr/>
          </p:nvCxnSpPr>
          <p:spPr>
            <a:xfrm>
              <a:off x="7586666" y="2836067"/>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553328" y="2838449"/>
              <a:ext cx="381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610480" y="2838449"/>
              <a:ext cx="381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500942" y="2914649"/>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408278" y="2129135"/>
            <a:ext cx="1659522" cy="461665"/>
          </a:xfrm>
          <a:prstGeom prst="rect">
            <a:avLst/>
          </a:prstGeom>
          <a:noFill/>
        </p:spPr>
        <p:txBody>
          <a:bodyPr wrap="square" rtlCol="0">
            <a:spAutoFit/>
          </a:bodyPr>
          <a:lstStyle/>
          <a:p>
            <a:r>
              <a:rPr lang="en-US" sz="2300" dirty="0" smtClean="0"/>
              <a:t>Comparator</a:t>
            </a:r>
            <a:endParaRPr lang="en-US" sz="2300" dirty="0"/>
          </a:p>
        </p:txBody>
      </p:sp>
      <p:sp>
        <p:nvSpPr>
          <p:cNvPr id="22" name="Title 1"/>
          <p:cNvSpPr>
            <a:spLocks noGrp="1"/>
          </p:cNvSpPr>
          <p:nvPr>
            <p:ph type="title"/>
          </p:nvPr>
        </p:nvSpPr>
        <p:spPr>
          <a:xfrm>
            <a:off x="0" y="0"/>
            <a:ext cx="9144000" cy="1143000"/>
          </a:xfrm>
          <a:solidFill>
            <a:schemeClr val="tx1">
              <a:lumMod val="75000"/>
              <a:lumOff val="25000"/>
            </a:schemeClr>
          </a:solidFill>
        </p:spPr>
        <p:txBody>
          <a:bodyPr>
            <a:normAutofit/>
          </a:bodyPr>
          <a:lstStyle/>
          <a:p>
            <a:r>
              <a:rPr lang="en-US" dirty="0" smtClean="0">
                <a:solidFill>
                  <a:schemeClr val="bg1"/>
                </a:solidFill>
              </a:rPr>
              <a:t>Low Power Wi-Fi Packet Detection</a:t>
            </a:r>
            <a:endParaRPr lang="en-US" dirty="0">
              <a:solidFill>
                <a:schemeClr val="bg1"/>
              </a:solidFill>
            </a:endParaRPr>
          </a:p>
        </p:txBody>
      </p:sp>
    </p:spTree>
    <p:extLst>
      <p:ext uri="{BB962C8B-B14F-4D97-AF65-F5344CB8AC3E}">
        <p14:creationId xmlns:p14="http://schemas.microsoft.com/office/powerpoint/2010/main" val="417420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67600" cy="1066800"/>
          </a:xfrm>
        </p:spPr>
        <p:txBody>
          <a:bodyPr>
            <a:noAutofit/>
          </a:bodyPr>
          <a:lstStyle/>
          <a:p>
            <a:pPr marL="571500" indent="-571500" algn="l">
              <a:buFont typeface="Arial" panose="020B0604020202020204" pitchFamily="34" charset="0"/>
              <a:buChar char="•"/>
            </a:pPr>
            <a:r>
              <a:rPr lang="en-US" sz="4000" dirty="0"/>
              <a:t>How </a:t>
            </a:r>
            <a:r>
              <a:rPr lang="en-US" sz="4000" dirty="0" smtClean="0"/>
              <a:t>to work in a network of Wi-Fi devices?</a:t>
            </a:r>
            <a:endParaRPr lang="en-US" sz="4000" dirty="0"/>
          </a:p>
        </p:txBody>
      </p:sp>
      <p:sp>
        <p:nvSpPr>
          <p:cNvPr id="4" name="Title 1"/>
          <p:cNvSpPr txBox="1">
            <a:spLocks/>
          </p:cNvSpPr>
          <p:nvPr/>
        </p:nvSpPr>
        <p:spPr>
          <a:xfrm>
            <a:off x="761999" y="2590800"/>
            <a:ext cx="74676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4000" dirty="0" smtClean="0"/>
              <a:t>How does the Wi-Fi device send data to the tag?</a:t>
            </a:r>
            <a:endParaRPr lang="en-US" sz="4000" dirty="0"/>
          </a:p>
        </p:txBody>
      </p:sp>
      <p:sp>
        <p:nvSpPr>
          <p:cNvPr id="3" name="Rectangle 2"/>
          <p:cNvSpPr/>
          <p:nvPr/>
        </p:nvSpPr>
        <p:spPr>
          <a:xfrm>
            <a:off x="762000" y="4724400"/>
            <a:ext cx="7467600" cy="1323439"/>
          </a:xfrm>
          <a:prstGeom prst="rect">
            <a:avLst/>
          </a:prstGeom>
        </p:spPr>
        <p:txBody>
          <a:bodyPr wrap="square">
            <a:spAutoFit/>
          </a:bodyPr>
          <a:lstStyle/>
          <a:p>
            <a:pPr marL="571500" indent="-571500">
              <a:buFont typeface="Arial" panose="020B0604020202020204" pitchFamily="34" charset="0"/>
              <a:buChar char="•"/>
            </a:pPr>
            <a:r>
              <a:rPr lang="en-US" sz="4000" dirty="0" smtClean="0"/>
              <a:t>How </a:t>
            </a:r>
            <a:r>
              <a:rPr lang="en-US" sz="4000" dirty="0"/>
              <a:t>do we design a network with multiple </a:t>
            </a:r>
            <a:r>
              <a:rPr lang="en-US" sz="4000" dirty="0" smtClean="0"/>
              <a:t>tags?</a:t>
            </a:r>
            <a:endParaRPr lang="en-US" sz="4000" dirty="0"/>
          </a:p>
        </p:txBody>
      </p:sp>
      <p:sp>
        <p:nvSpPr>
          <p:cNvPr id="5" name="Rounded Rectangle 4"/>
          <p:cNvSpPr/>
          <p:nvPr/>
        </p:nvSpPr>
        <p:spPr>
          <a:xfrm>
            <a:off x="533400" y="4495800"/>
            <a:ext cx="7848600" cy="167640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75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Design Request/Response Protocol</a:t>
            </a:r>
            <a:endParaRPr lang="en-US" sz="4000" dirty="0">
              <a:solidFill>
                <a:schemeClr val="bg1"/>
              </a:solidFill>
            </a:endParaRPr>
          </a:p>
        </p:txBody>
      </p:sp>
      <p:pic>
        <p:nvPicPr>
          <p:cNvPr id="3" name="Picture 2" descr="C:\Users\anparks\Desktop\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00200"/>
            <a:ext cx="1695746" cy="838200"/>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pic>
        <p:nvPicPr>
          <p:cNvPr id="37" name="Picture 36" descr="C:\Users\anparks\Desktop\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654" y="3733800"/>
            <a:ext cx="1695746" cy="838200"/>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pic>
        <p:nvPicPr>
          <p:cNvPr id="41" name="Picture 40" descr="C:\Users\anparks\Desktop\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054" y="5638800"/>
            <a:ext cx="1695746" cy="838200"/>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28600" y="2667000"/>
            <a:ext cx="1597547" cy="2911733"/>
            <a:chOff x="407776" y="3886200"/>
            <a:chExt cx="1597547" cy="2911733"/>
          </a:xfrm>
        </p:grpSpPr>
        <p:pic>
          <p:nvPicPr>
            <p:cNvPr id="15" name="Picture 2" descr="C:\Users\anparks\Drive\Google Drive\temp\wifid-rfid\Google-Nexus-4-De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86200"/>
              <a:ext cx="1371600" cy="25769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07776" y="6397823"/>
              <a:ext cx="1597547" cy="400110"/>
            </a:xfrm>
            <a:prstGeom prst="rect">
              <a:avLst/>
            </a:prstGeom>
            <a:noFill/>
          </p:spPr>
          <p:txBody>
            <a:bodyPr wrap="square" rtlCol="0">
              <a:spAutoFit/>
            </a:bodyPr>
            <a:lstStyle/>
            <a:p>
              <a:pPr algn="ctr"/>
              <a:r>
                <a:rPr lang="en-US" sz="2000" b="1" dirty="0" smtClean="0"/>
                <a:t>Wi-Fi Device</a:t>
              </a:r>
              <a:endParaRPr lang="en-US" sz="2000" b="1" dirty="0"/>
            </a:p>
          </p:txBody>
        </p:sp>
      </p:grpSp>
      <p:grpSp>
        <p:nvGrpSpPr>
          <p:cNvPr id="10" name="Group 9"/>
          <p:cNvGrpSpPr>
            <a:grpSpLocks noChangeAspect="1"/>
          </p:cNvGrpSpPr>
          <p:nvPr/>
        </p:nvGrpSpPr>
        <p:grpSpPr>
          <a:xfrm rot="20567681">
            <a:off x="2036760" y="3069411"/>
            <a:ext cx="1602993" cy="364790"/>
            <a:chOff x="2971800" y="3309072"/>
            <a:chExt cx="2438400" cy="554903"/>
          </a:xfrm>
        </p:grpSpPr>
        <p:sp>
          <p:nvSpPr>
            <p:cNvPr id="17" name="Rectangle 16"/>
            <p:cNvSpPr>
              <a:spLocks noChangeAspect="1"/>
            </p:cNvSpPr>
            <p:nvPr/>
          </p:nvSpPr>
          <p:spPr>
            <a:xfrm>
              <a:off x="3124200" y="3323197"/>
              <a:ext cx="838199" cy="540778"/>
            </a:xfrm>
            <a:prstGeom prst="rect">
              <a:avLst/>
            </a:prstGeom>
            <a:solidFill>
              <a:schemeClr val="accent3">
                <a:lumMod val="40000"/>
                <a:lumOff val="6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1"/>
                  </a:solidFill>
                </a:rPr>
                <a:t>CTS</a:t>
              </a:r>
              <a:endParaRPr lang="en-US" b="1" dirty="0">
                <a:solidFill>
                  <a:schemeClr val="tx1"/>
                </a:solidFill>
              </a:endParaRPr>
            </a:p>
          </p:txBody>
        </p:sp>
        <p:cxnSp>
          <p:nvCxnSpPr>
            <p:cNvPr id="18" name="Straight Connector 17"/>
            <p:cNvCxnSpPr>
              <a:cxnSpLocks noChangeAspect="1"/>
            </p:cNvCxnSpPr>
            <p:nvPr/>
          </p:nvCxnSpPr>
          <p:spPr>
            <a:xfrm>
              <a:off x="2971800" y="3862550"/>
              <a:ext cx="2438400"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a:spLocks noChangeAspect="1"/>
            </p:cNvSpPr>
            <p:nvPr/>
          </p:nvSpPr>
          <p:spPr>
            <a:xfrm>
              <a:off x="4059297"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24" name="Rectangle 23"/>
            <p:cNvSpPr>
              <a:spLocks noChangeAspect="1"/>
            </p:cNvSpPr>
            <p:nvPr/>
          </p:nvSpPr>
          <p:spPr>
            <a:xfrm>
              <a:off x="4353362"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25" name="Rectangle 24"/>
            <p:cNvSpPr>
              <a:spLocks noChangeAspect="1"/>
            </p:cNvSpPr>
            <p:nvPr/>
          </p:nvSpPr>
          <p:spPr>
            <a:xfrm>
              <a:off x="4648200"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26" name="Rectangle 25"/>
            <p:cNvSpPr>
              <a:spLocks noChangeAspect="1"/>
            </p:cNvSpPr>
            <p:nvPr/>
          </p:nvSpPr>
          <p:spPr>
            <a:xfrm>
              <a:off x="4791137"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27" name="Rectangle 26"/>
            <p:cNvSpPr>
              <a:spLocks noChangeAspect="1"/>
            </p:cNvSpPr>
            <p:nvPr/>
          </p:nvSpPr>
          <p:spPr>
            <a:xfrm>
              <a:off x="5094626"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30" name="TextBox 29"/>
            <p:cNvSpPr txBox="1">
              <a:spLocks noChangeAspect="1"/>
            </p:cNvSpPr>
            <p:nvPr/>
          </p:nvSpPr>
          <p:spPr>
            <a:xfrm>
              <a:off x="4206329" y="3409519"/>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sp>
          <p:nvSpPr>
            <p:cNvPr id="31" name="TextBox 30"/>
            <p:cNvSpPr txBox="1">
              <a:spLocks noChangeAspect="1"/>
            </p:cNvSpPr>
            <p:nvPr/>
          </p:nvSpPr>
          <p:spPr>
            <a:xfrm>
              <a:off x="4506520" y="3406905"/>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sp>
          <p:nvSpPr>
            <p:cNvPr id="34" name="TextBox 33"/>
            <p:cNvSpPr txBox="1">
              <a:spLocks noChangeAspect="1"/>
            </p:cNvSpPr>
            <p:nvPr/>
          </p:nvSpPr>
          <p:spPr>
            <a:xfrm>
              <a:off x="4947593" y="3406905"/>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grpSp>
      <p:grpSp>
        <p:nvGrpSpPr>
          <p:cNvPr id="66" name="Group 65"/>
          <p:cNvGrpSpPr>
            <a:grpSpLocks noChangeAspect="1"/>
          </p:cNvGrpSpPr>
          <p:nvPr/>
        </p:nvGrpSpPr>
        <p:grpSpPr>
          <a:xfrm>
            <a:off x="1999286" y="3886200"/>
            <a:ext cx="1602993" cy="364790"/>
            <a:chOff x="2971800" y="3309072"/>
            <a:chExt cx="2438400" cy="554903"/>
          </a:xfrm>
        </p:grpSpPr>
        <p:sp>
          <p:nvSpPr>
            <p:cNvPr id="67" name="Rectangle 66"/>
            <p:cNvSpPr>
              <a:spLocks noChangeAspect="1"/>
            </p:cNvSpPr>
            <p:nvPr/>
          </p:nvSpPr>
          <p:spPr>
            <a:xfrm>
              <a:off x="3124200" y="3323197"/>
              <a:ext cx="838199" cy="540778"/>
            </a:xfrm>
            <a:prstGeom prst="rect">
              <a:avLst/>
            </a:prstGeom>
            <a:solidFill>
              <a:schemeClr val="accent3">
                <a:lumMod val="40000"/>
                <a:lumOff val="6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1"/>
                  </a:solidFill>
                </a:rPr>
                <a:t>CTS</a:t>
              </a:r>
              <a:endParaRPr lang="en-US" b="1" dirty="0">
                <a:solidFill>
                  <a:schemeClr val="tx1"/>
                </a:solidFill>
              </a:endParaRPr>
            </a:p>
          </p:txBody>
        </p:sp>
        <p:cxnSp>
          <p:nvCxnSpPr>
            <p:cNvPr id="68" name="Straight Connector 67"/>
            <p:cNvCxnSpPr>
              <a:cxnSpLocks noChangeAspect="1"/>
            </p:cNvCxnSpPr>
            <p:nvPr/>
          </p:nvCxnSpPr>
          <p:spPr>
            <a:xfrm>
              <a:off x="2971800" y="3862550"/>
              <a:ext cx="2438400"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a:spLocks noChangeAspect="1"/>
            </p:cNvSpPr>
            <p:nvPr/>
          </p:nvSpPr>
          <p:spPr>
            <a:xfrm>
              <a:off x="4059297"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70" name="Rectangle 69"/>
            <p:cNvSpPr>
              <a:spLocks noChangeAspect="1"/>
            </p:cNvSpPr>
            <p:nvPr/>
          </p:nvSpPr>
          <p:spPr>
            <a:xfrm>
              <a:off x="4353362"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71" name="Rectangle 70"/>
            <p:cNvSpPr>
              <a:spLocks noChangeAspect="1"/>
            </p:cNvSpPr>
            <p:nvPr/>
          </p:nvSpPr>
          <p:spPr>
            <a:xfrm>
              <a:off x="4648200"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72" name="Rectangle 71"/>
            <p:cNvSpPr>
              <a:spLocks noChangeAspect="1"/>
            </p:cNvSpPr>
            <p:nvPr/>
          </p:nvSpPr>
          <p:spPr>
            <a:xfrm>
              <a:off x="4791137"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73" name="Rectangle 72"/>
            <p:cNvSpPr>
              <a:spLocks noChangeAspect="1"/>
            </p:cNvSpPr>
            <p:nvPr/>
          </p:nvSpPr>
          <p:spPr>
            <a:xfrm>
              <a:off x="5094626"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74" name="TextBox 73"/>
            <p:cNvSpPr txBox="1">
              <a:spLocks noChangeAspect="1"/>
            </p:cNvSpPr>
            <p:nvPr/>
          </p:nvSpPr>
          <p:spPr>
            <a:xfrm>
              <a:off x="4206329" y="3409519"/>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sp>
          <p:nvSpPr>
            <p:cNvPr id="75" name="TextBox 74"/>
            <p:cNvSpPr txBox="1">
              <a:spLocks noChangeAspect="1"/>
            </p:cNvSpPr>
            <p:nvPr/>
          </p:nvSpPr>
          <p:spPr>
            <a:xfrm>
              <a:off x="4506520" y="3406905"/>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sp>
          <p:nvSpPr>
            <p:cNvPr id="76" name="TextBox 75"/>
            <p:cNvSpPr txBox="1">
              <a:spLocks noChangeAspect="1"/>
            </p:cNvSpPr>
            <p:nvPr/>
          </p:nvSpPr>
          <p:spPr>
            <a:xfrm>
              <a:off x="4947593" y="3406905"/>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grpSp>
      <p:grpSp>
        <p:nvGrpSpPr>
          <p:cNvPr id="77" name="Group 76"/>
          <p:cNvGrpSpPr>
            <a:grpSpLocks noChangeAspect="1"/>
          </p:cNvGrpSpPr>
          <p:nvPr/>
        </p:nvGrpSpPr>
        <p:grpSpPr>
          <a:xfrm rot="909643">
            <a:off x="1981200" y="4588210"/>
            <a:ext cx="1602993" cy="364790"/>
            <a:chOff x="2971800" y="3309072"/>
            <a:chExt cx="2438400" cy="554903"/>
          </a:xfrm>
        </p:grpSpPr>
        <p:sp>
          <p:nvSpPr>
            <p:cNvPr id="78" name="Rectangle 77"/>
            <p:cNvSpPr>
              <a:spLocks noChangeAspect="1"/>
            </p:cNvSpPr>
            <p:nvPr/>
          </p:nvSpPr>
          <p:spPr>
            <a:xfrm>
              <a:off x="3124200" y="3323197"/>
              <a:ext cx="838199" cy="540778"/>
            </a:xfrm>
            <a:prstGeom prst="rect">
              <a:avLst/>
            </a:prstGeom>
            <a:solidFill>
              <a:schemeClr val="accent3">
                <a:lumMod val="40000"/>
                <a:lumOff val="6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solidFill>
                    <a:schemeClr val="tx1"/>
                  </a:solidFill>
                </a:rPr>
                <a:t>CTS</a:t>
              </a:r>
              <a:endParaRPr lang="en-US" b="1" dirty="0">
                <a:solidFill>
                  <a:schemeClr val="tx1"/>
                </a:solidFill>
              </a:endParaRPr>
            </a:p>
          </p:txBody>
        </p:sp>
        <p:cxnSp>
          <p:nvCxnSpPr>
            <p:cNvPr id="79" name="Straight Connector 78"/>
            <p:cNvCxnSpPr>
              <a:cxnSpLocks noChangeAspect="1"/>
            </p:cNvCxnSpPr>
            <p:nvPr/>
          </p:nvCxnSpPr>
          <p:spPr>
            <a:xfrm>
              <a:off x="2971800" y="3862550"/>
              <a:ext cx="2438400"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a:spLocks noChangeAspect="1"/>
            </p:cNvSpPr>
            <p:nvPr/>
          </p:nvSpPr>
          <p:spPr>
            <a:xfrm>
              <a:off x="4059297"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81" name="Rectangle 80"/>
            <p:cNvSpPr>
              <a:spLocks noChangeAspect="1"/>
            </p:cNvSpPr>
            <p:nvPr/>
          </p:nvSpPr>
          <p:spPr>
            <a:xfrm>
              <a:off x="4353362"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82" name="Rectangle 81"/>
            <p:cNvSpPr>
              <a:spLocks noChangeAspect="1"/>
            </p:cNvSpPr>
            <p:nvPr/>
          </p:nvSpPr>
          <p:spPr>
            <a:xfrm>
              <a:off x="4648200"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83" name="Rectangle 82"/>
            <p:cNvSpPr>
              <a:spLocks noChangeAspect="1"/>
            </p:cNvSpPr>
            <p:nvPr/>
          </p:nvSpPr>
          <p:spPr>
            <a:xfrm>
              <a:off x="4791137"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84" name="Rectangle 83"/>
            <p:cNvSpPr>
              <a:spLocks noChangeAspect="1"/>
            </p:cNvSpPr>
            <p:nvPr/>
          </p:nvSpPr>
          <p:spPr>
            <a:xfrm>
              <a:off x="5094626" y="3309072"/>
              <a:ext cx="147032" cy="540778"/>
            </a:xfrm>
            <a:prstGeom prst="rect">
              <a:avLst/>
            </a:prstGeom>
            <a:solidFill>
              <a:schemeClr val="accent1">
                <a:lumMod val="60000"/>
                <a:lumOff val="4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b="1" dirty="0" smtClean="0">
                  <a:solidFill>
                    <a:schemeClr val="tx1"/>
                  </a:solidFill>
                  <a:latin typeface="Courier New" panose="02070309020205020404" pitchFamily="49" charset="0"/>
                  <a:cs typeface="Courier New" panose="02070309020205020404" pitchFamily="49" charset="0"/>
                </a:rPr>
                <a:t>1</a:t>
              </a:r>
              <a:endParaRPr lang="en-US" sz="900" b="1" dirty="0">
                <a:solidFill>
                  <a:schemeClr val="tx1"/>
                </a:solidFill>
                <a:latin typeface="Courier New" panose="02070309020205020404" pitchFamily="49" charset="0"/>
                <a:cs typeface="Courier New" panose="02070309020205020404" pitchFamily="49" charset="0"/>
              </a:endParaRPr>
            </a:p>
          </p:txBody>
        </p:sp>
        <p:sp>
          <p:nvSpPr>
            <p:cNvPr id="85" name="TextBox 84"/>
            <p:cNvSpPr txBox="1">
              <a:spLocks noChangeAspect="1"/>
            </p:cNvSpPr>
            <p:nvPr/>
          </p:nvSpPr>
          <p:spPr>
            <a:xfrm>
              <a:off x="4206329" y="3409519"/>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sp>
          <p:nvSpPr>
            <p:cNvPr id="86" name="TextBox 85"/>
            <p:cNvSpPr txBox="1">
              <a:spLocks noChangeAspect="1"/>
            </p:cNvSpPr>
            <p:nvPr/>
          </p:nvSpPr>
          <p:spPr>
            <a:xfrm>
              <a:off x="4506520" y="3406905"/>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sp>
          <p:nvSpPr>
            <p:cNvPr id="87" name="TextBox 86"/>
            <p:cNvSpPr txBox="1">
              <a:spLocks noChangeAspect="1"/>
            </p:cNvSpPr>
            <p:nvPr/>
          </p:nvSpPr>
          <p:spPr>
            <a:xfrm>
              <a:off x="4947593" y="3406905"/>
              <a:ext cx="147032" cy="351132"/>
            </a:xfrm>
            <a:prstGeom prst="rect">
              <a:avLst/>
            </a:prstGeom>
            <a:noFill/>
          </p:spPr>
          <p:txBody>
            <a:bodyPr wrap="square" rtlCol="0">
              <a:spAutoFit/>
            </a:bodyPr>
            <a:lstStyle/>
            <a:p>
              <a:pPr algn="ctr"/>
              <a:r>
                <a:rPr lang="en-US" sz="900" b="1" dirty="0" smtClean="0">
                  <a:latin typeface="Courier New" panose="02070309020205020404" pitchFamily="49" charset="0"/>
                  <a:cs typeface="Courier New" panose="02070309020205020404" pitchFamily="49" charset="0"/>
                </a:rPr>
                <a:t>0</a:t>
              </a:r>
              <a:endParaRPr lang="en-US" sz="900" b="1" dirty="0">
                <a:latin typeface="Courier New" panose="02070309020205020404" pitchFamily="49" charset="0"/>
                <a:cs typeface="Courier New" panose="02070309020205020404" pitchFamily="49" charset="0"/>
              </a:endParaRPr>
            </a:p>
          </p:txBody>
        </p:sp>
      </p:grpSp>
      <p:sp>
        <p:nvSpPr>
          <p:cNvPr id="88" name="Letter"/>
          <p:cNvSpPr>
            <a:spLocks noChangeAspect="1" noEditPoints="1" noChangeArrowheads="1"/>
          </p:cNvSpPr>
          <p:nvPr/>
        </p:nvSpPr>
        <p:spPr bwMode="auto">
          <a:xfrm>
            <a:off x="6287908" y="2019661"/>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89" name="Letter"/>
          <p:cNvSpPr>
            <a:spLocks noChangeAspect="1" noEditPoints="1" noChangeArrowheads="1"/>
          </p:cNvSpPr>
          <p:nvPr/>
        </p:nvSpPr>
        <p:spPr bwMode="auto">
          <a:xfrm>
            <a:off x="6884339" y="39755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90" name="Letter"/>
          <p:cNvSpPr>
            <a:spLocks noChangeAspect="1" noEditPoints="1" noChangeArrowheads="1"/>
          </p:cNvSpPr>
          <p:nvPr/>
        </p:nvSpPr>
        <p:spPr bwMode="auto">
          <a:xfrm>
            <a:off x="4572000" y="51947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45" name="TextBox 44"/>
          <p:cNvSpPr txBox="1"/>
          <p:nvPr/>
        </p:nvSpPr>
        <p:spPr>
          <a:xfrm>
            <a:off x="190500" y="3105507"/>
            <a:ext cx="8763000" cy="646986"/>
          </a:xfrm>
          <a:prstGeom prst="roundRect">
            <a:avLst/>
          </a:prstGeom>
          <a:solidFill>
            <a:schemeClr val="tx1">
              <a:lumMod val="75000"/>
              <a:lumOff val="25000"/>
              <a:alpha val="90000"/>
            </a:schemeClr>
          </a:solidFill>
        </p:spPr>
        <p:txBody>
          <a:bodyPr wrap="square" rtlCol="0">
            <a:spAutoFit/>
          </a:bodyPr>
          <a:lstStyle/>
          <a:p>
            <a:pPr algn="ctr"/>
            <a:r>
              <a:rPr lang="en-US" sz="3200" dirty="0" smtClean="0">
                <a:solidFill>
                  <a:prstClr val="white"/>
                </a:solidFill>
              </a:rPr>
              <a:t>None of the tags transmit concurrently</a:t>
            </a:r>
            <a:endParaRPr lang="en-US" sz="3200" dirty="0">
              <a:solidFill>
                <a:srgbClr val="92D050"/>
              </a:solidFill>
            </a:endParaRPr>
          </a:p>
        </p:txBody>
      </p:sp>
      <p:sp>
        <p:nvSpPr>
          <p:cNvPr id="2" name="Rectangle 1"/>
          <p:cNvSpPr/>
          <p:nvPr/>
        </p:nvSpPr>
        <p:spPr>
          <a:xfrm>
            <a:off x="1554315" y="1143000"/>
            <a:ext cx="6145978" cy="523220"/>
          </a:xfrm>
          <a:prstGeom prst="rect">
            <a:avLst/>
          </a:prstGeom>
        </p:spPr>
        <p:txBody>
          <a:bodyPr wrap="none">
            <a:spAutoFit/>
          </a:bodyPr>
          <a:lstStyle/>
          <a:p>
            <a:r>
              <a:rPr lang="en-US" sz="2800" b="1" dirty="0" smtClean="0"/>
              <a:t>Wi-Fi </a:t>
            </a:r>
            <a:r>
              <a:rPr lang="en-US" sz="2800" b="1" dirty="0"/>
              <a:t>device act as a central coordinator</a:t>
            </a:r>
          </a:p>
        </p:txBody>
      </p:sp>
    </p:spTree>
    <p:extLst>
      <p:ext uri="{BB962C8B-B14F-4D97-AF65-F5344CB8AC3E}">
        <p14:creationId xmlns:p14="http://schemas.microsoft.com/office/powerpoint/2010/main" val="24249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63" presetClass="path" presetSubtype="0" accel="50000" decel="50000" fill="hold" nodeType="afterEffect">
                                  <p:stCondLst>
                                    <p:cond delay="0"/>
                                  </p:stCondLst>
                                  <p:childTnLst>
                                    <p:animMotion origin="layout" path="M 3.33333E-6 3.98844E-6 L 0.40625 -0.15168 " pathEditMode="relative" rAng="0" ptsTypes="AA">
                                      <p:cBhvr>
                                        <p:cTn id="10" dur="2000" fill="hold"/>
                                        <p:tgtEl>
                                          <p:spTgt spid="10"/>
                                        </p:tgtEl>
                                        <p:attrNameLst>
                                          <p:attrName>ppt_x</p:attrName>
                                          <p:attrName>ppt_y</p:attrName>
                                        </p:attrNameLst>
                                      </p:cBhvr>
                                      <p:rCtr x="20313" y="-7584"/>
                                    </p:animMotion>
                                  </p:childTnLst>
                                </p:cTn>
                              </p:par>
                            </p:childTnLst>
                          </p:cTn>
                        </p:par>
                        <p:par>
                          <p:cTn id="11" fill="hold">
                            <p:stCondLst>
                              <p:cond delay="2500"/>
                            </p:stCondLst>
                            <p:childTnLst>
                              <p:par>
                                <p:cTn id="12" presetID="10" presetClass="exit" presetSubtype="0" fill="hold" nodeType="after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par>
                          <p:cTn id="15" fill="hold">
                            <p:stCondLst>
                              <p:cond delay="3000"/>
                            </p:stCondLst>
                            <p:childTnLst>
                              <p:par>
                                <p:cTn id="16" presetID="10" presetClass="entr" presetSubtype="0" fill="hold" grpId="1" nodeType="after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3500"/>
                            </p:stCondLst>
                            <p:childTnLst>
                              <p:par>
                                <p:cTn id="20" presetID="42" presetClass="path" presetSubtype="0" accel="50000" decel="50000" fill="hold" grpId="0" nodeType="afterEffect">
                                  <p:stCondLst>
                                    <p:cond delay="0"/>
                                  </p:stCondLst>
                                  <p:childTnLst>
                                    <p:animMotion origin="layout" path="M 3.33333E-6 -2.22222E-6 L -0.46945 0.18426 " pathEditMode="relative" rAng="0" ptsTypes="AA">
                                      <p:cBhvr>
                                        <p:cTn id="21" dur="2000" fill="hold"/>
                                        <p:tgtEl>
                                          <p:spTgt spid="88"/>
                                        </p:tgtEl>
                                        <p:attrNameLst>
                                          <p:attrName>ppt_x</p:attrName>
                                          <p:attrName>ppt_y</p:attrName>
                                        </p:attrNameLst>
                                      </p:cBhvr>
                                      <p:rCtr x="-23472" y="9213"/>
                                    </p:animMotion>
                                  </p:childTnLst>
                                </p:cTn>
                              </p:par>
                            </p:childTnLst>
                          </p:cTn>
                        </p:par>
                        <p:par>
                          <p:cTn id="22" fill="hold">
                            <p:stCondLst>
                              <p:cond delay="5500"/>
                            </p:stCondLst>
                            <p:childTnLst>
                              <p:par>
                                <p:cTn id="23" presetID="10" presetClass="exit" presetSubtype="0" fill="hold" grpId="2" nodeType="afterEffect">
                                  <p:stCondLst>
                                    <p:cond delay="0"/>
                                  </p:stCondLst>
                                  <p:childTnLst>
                                    <p:animEffect transition="out" filter="fade">
                                      <p:cBhvr>
                                        <p:cTn id="24" dur="500"/>
                                        <p:tgtEl>
                                          <p:spTgt spid="88"/>
                                        </p:tgtEl>
                                      </p:cBhvr>
                                    </p:animEffect>
                                    <p:set>
                                      <p:cBhvr>
                                        <p:cTn id="25" dur="1" fill="hold">
                                          <p:stCondLst>
                                            <p:cond delay="499"/>
                                          </p:stCondLst>
                                        </p:cTn>
                                        <p:tgtEl>
                                          <p:spTgt spid="8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childTnLst>
                          </p:cTn>
                        </p:par>
                        <p:par>
                          <p:cTn id="31" fill="hold">
                            <p:stCondLst>
                              <p:cond delay="500"/>
                            </p:stCondLst>
                            <p:childTnLst>
                              <p:par>
                                <p:cTn id="32" presetID="63" presetClass="path" presetSubtype="0" accel="50000" decel="50000" fill="hold" nodeType="afterEffect">
                                  <p:stCondLst>
                                    <p:cond delay="0"/>
                                  </p:stCondLst>
                                  <p:childTnLst>
                                    <p:animMotion origin="layout" path="M 0 -1.15607E-6 L 0.47708 0.00671 " pathEditMode="relative" rAng="0" ptsTypes="AA">
                                      <p:cBhvr>
                                        <p:cTn id="33" dur="2000" fill="hold"/>
                                        <p:tgtEl>
                                          <p:spTgt spid="66"/>
                                        </p:tgtEl>
                                        <p:attrNameLst>
                                          <p:attrName>ppt_x</p:attrName>
                                          <p:attrName>ppt_y</p:attrName>
                                        </p:attrNameLst>
                                      </p:cBhvr>
                                      <p:rCtr x="23854" y="324"/>
                                    </p:animMotion>
                                  </p:childTnLst>
                                </p:cTn>
                              </p:par>
                            </p:childTnLst>
                          </p:cTn>
                        </p:par>
                        <p:par>
                          <p:cTn id="34" fill="hold">
                            <p:stCondLst>
                              <p:cond delay="2500"/>
                            </p:stCondLst>
                            <p:childTnLst>
                              <p:par>
                                <p:cTn id="35" presetID="10" presetClass="exit" presetSubtype="0" fill="hold" nodeType="afterEffect">
                                  <p:stCondLst>
                                    <p:cond delay="0"/>
                                  </p:stCondLst>
                                  <p:childTnLst>
                                    <p:animEffect transition="out" filter="fade">
                                      <p:cBhvr>
                                        <p:cTn id="36" dur="500"/>
                                        <p:tgtEl>
                                          <p:spTgt spid="66"/>
                                        </p:tgtEl>
                                      </p:cBhvr>
                                    </p:animEffect>
                                    <p:set>
                                      <p:cBhvr>
                                        <p:cTn id="37" dur="1" fill="hold">
                                          <p:stCondLst>
                                            <p:cond delay="499"/>
                                          </p:stCondLst>
                                        </p:cTn>
                                        <p:tgtEl>
                                          <p:spTgt spid="66"/>
                                        </p:tgtEl>
                                        <p:attrNameLst>
                                          <p:attrName>style.visibility</p:attrName>
                                        </p:attrNameLst>
                                      </p:cBhvr>
                                      <p:to>
                                        <p:strVal val="hidden"/>
                                      </p:to>
                                    </p:set>
                                  </p:childTnLst>
                                </p:cTn>
                              </p:par>
                            </p:childTnLst>
                          </p:cTn>
                        </p:par>
                        <p:par>
                          <p:cTn id="38" fill="hold">
                            <p:stCondLst>
                              <p:cond delay="3000"/>
                            </p:stCondLst>
                            <p:childTnLst>
                              <p:par>
                                <p:cTn id="39" presetID="10" presetClass="entr" presetSubtype="0" fill="hold" grpId="1"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fade">
                                      <p:cBhvr>
                                        <p:cTn id="41" dur="500"/>
                                        <p:tgtEl>
                                          <p:spTgt spid="89"/>
                                        </p:tgtEl>
                                      </p:cBhvr>
                                    </p:animEffect>
                                  </p:childTnLst>
                                </p:cTn>
                              </p:par>
                            </p:childTnLst>
                          </p:cTn>
                        </p:par>
                        <p:par>
                          <p:cTn id="42" fill="hold">
                            <p:stCondLst>
                              <p:cond delay="3500"/>
                            </p:stCondLst>
                            <p:childTnLst>
                              <p:par>
                                <p:cTn id="43" presetID="42" presetClass="path" presetSubtype="0" accel="50000" decel="50000" fill="hold" grpId="0" nodeType="afterEffect">
                                  <p:stCondLst>
                                    <p:cond delay="0"/>
                                  </p:stCondLst>
                                  <p:childTnLst>
                                    <p:animMotion origin="layout" path="M -3.33333E-6 1.11022E-16 L -0.54166 1.11022E-16 " pathEditMode="relative" rAng="0" ptsTypes="AA">
                                      <p:cBhvr>
                                        <p:cTn id="44" dur="2000" fill="hold"/>
                                        <p:tgtEl>
                                          <p:spTgt spid="89"/>
                                        </p:tgtEl>
                                        <p:attrNameLst>
                                          <p:attrName>ppt_x</p:attrName>
                                          <p:attrName>ppt_y</p:attrName>
                                        </p:attrNameLst>
                                      </p:cBhvr>
                                      <p:rCtr x="-27083" y="0"/>
                                    </p:animMotion>
                                  </p:childTnLst>
                                </p:cTn>
                              </p:par>
                            </p:childTnLst>
                          </p:cTn>
                        </p:par>
                        <p:par>
                          <p:cTn id="45" fill="hold">
                            <p:stCondLst>
                              <p:cond delay="5500"/>
                            </p:stCondLst>
                            <p:childTnLst>
                              <p:par>
                                <p:cTn id="46" presetID="10" presetClass="exit" presetSubtype="0" fill="hold" grpId="2" nodeType="afterEffect">
                                  <p:stCondLst>
                                    <p:cond delay="0"/>
                                  </p:stCondLst>
                                  <p:childTnLst>
                                    <p:animEffect transition="out" filter="fade">
                                      <p:cBhvr>
                                        <p:cTn id="47" dur="500"/>
                                        <p:tgtEl>
                                          <p:spTgt spid="89"/>
                                        </p:tgtEl>
                                      </p:cBhvr>
                                    </p:animEffect>
                                    <p:set>
                                      <p:cBhvr>
                                        <p:cTn id="48" dur="1" fill="hold">
                                          <p:stCondLst>
                                            <p:cond delay="499"/>
                                          </p:stCondLst>
                                        </p:cTn>
                                        <p:tgtEl>
                                          <p:spTgt spid="8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childTnLst>
                          </p:cTn>
                        </p:par>
                        <p:par>
                          <p:cTn id="54" fill="hold">
                            <p:stCondLst>
                              <p:cond delay="500"/>
                            </p:stCondLst>
                            <p:childTnLst>
                              <p:par>
                                <p:cTn id="55" presetID="63" presetClass="path" presetSubtype="0" accel="50000" decel="50000" fill="hold" nodeType="afterEffect">
                                  <p:stCondLst>
                                    <p:cond delay="0"/>
                                  </p:stCondLst>
                                  <p:childTnLst>
                                    <p:animMotion origin="layout" path="M -2.77778E-7 2.31214E-6 L 0.22066 0.09318 " pathEditMode="relative" rAng="0" ptsTypes="AA">
                                      <p:cBhvr>
                                        <p:cTn id="56" dur="2000" fill="hold"/>
                                        <p:tgtEl>
                                          <p:spTgt spid="77"/>
                                        </p:tgtEl>
                                        <p:attrNameLst>
                                          <p:attrName>ppt_x</p:attrName>
                                          <p:attrName>ppt_y</p:attrName>
                                        </p:attrNameLst>
                                      </p:cBhvr>
                                      <p:rCtr x="11024" y="4647"/>
                                    </p:animMotion>
                                  </p:childTnLst>
                                </p:cTn>
                              </p:par>
                            </p:childTnLst>
                          </p:cTn>
                        </p:par>
                        <p:par>
                          <p:cTn id="57" fill="hold">
                            <p:stCondLst>
                              <p:cond delay="2500"/>
                            </p:stCondLst>
                            <p:childTnLst>
                              <p:par>
                                <p:cTn id="58" presetID="10" presetClass="exit" presetSubtype="0" fill="hold" nodeType="afterEffect">
                                  <p:stCondLst>
                                    <p:cond delay="0"/>
                                  </p:stCondLst>
                                  <p:childTnLst>
                                    <p:animEffect transition="out" filter="fade">
                                      <p:cBhvr>
                                        <p:cTn id="59" dur="500"/>
                                        <p:tgtEl>
                                          <p:spTgt spid="77"/>
                                        </p:tgtEl>
                                      </p:cBhvr>
                                    </p:animEffect>
                                    <p:set>
                                      <p:cBhvr>
                                        <p:cTn id="60" dur="1" fill="hold">
                                          <p:stCondLst>
                                            <p:cond delay="499"/>
                                          </p:stCondLst>
                                        </p:cTn>
                                        <p:tgtEl>
                                          <p:spTgt spid="77"/>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grpId="1" nodeType="after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childTnLst>
                          </p:cTn>
                        </p:par>
                        <p:par>
                          <p:cTn id="65" fill="hold">
                            <p:stCondLst>
                              <p:cond delay="3500"/>
                            </p:stCondLst>
                            <p:childTnLst>
                              <p:par>
                                <p:cTn id="66" presetID="42" presetClass="path" presetSubtype="0" accel="50000" decel="50000" fill="hold" grpId="0" nodeType="afterEffect">
                                  <p:stCondLst>
                                    <p:cond delay="0"/>
                                  </p:stCondLst>
                                  <p:childTnLst>
                                    <p:animMotion origin="layout" path="M -0.00677 0.01018 L -0.30521 -0.10185 " pathEditMode="relative" rAng="0" ptsTypes="AA">
                                      <p:cBhvr>
                                        <p:cTn id="67" dur="2000" fill="hold"/>
                                        <p:tgtEl>
                                          <p:spTgt spid="90"/>
                                        </p:tgtEl>
                                        <p:attrNameLst>
                                          <p:attrName>ppt_x</p:attrName>
                                          <p:attrName>ppt_y</p:attrName>
                                        </p:attrNameLst>
                                      </p:cBhvr>
                                      <p:rCtr x="-14931" y="-5602"/>
                                    </p:animMotion>
                                  </p:childTnLst>
                                </p:cTn>
                              </p:par>
                            </p:childTnLst>
                          </p:cTn>
                        </p:par>
                        <p:par>
                          <p:cTn id="68" fill="hold">
                            <p:stCondLst>
                              <p:cond delay="5500"/>
                            </p:stCondLst>
                            <p:childTnLst>
                              <p:par>
                                <p:cTn id="69" presetID="10" presetClass="exit" presetSubtype="0" fill="hold" grpId="2" nodeType="afterEffect">
                                  <p:stCondLst>
                                    <p:cond delay="0"/>
                                  </p:stCondLst>
                                  <p:childTnLst>
                                    <p:animEffect transition="out" filter="fade">
                                      <p:cBhvr>
                                        <p:cTn id="70" dur="500"/>
                                        <p:tgtEl>
                                          <p:spTgt spid="90"/>
                                        </p:tgtEl>
                                      </p:cBhvr>
                                    </p:animEffect>
                                    <p:set>
                                      <p:cBhvr>
                                        <p:cTn id="71" dur="1" fill="hold">
                                          <p:stCondLst>
                                            <p:cond delay="499"/>
                                          </p:stCondLst>
                                        </p:cTn>
                                        <p:tgtEl>
                                          <p:spTgt spid="9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fade">
                                      <p:cBhvr>
                                        <p:cTn id="7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88" grpId="2" animBg="1"/>
      <p:bldP spid="89" grpId="0" animBg="1"/>
      <p:bldP spid="89" grpId="1" animBg="1"/>
      <p:bldP spid="89" grpId="2" animBg="1"/>
      <p:bldP spid="90" grpId="0" animBg="1"/>
      <p:bldP spid="90" grpId="1" animBg="1"/>
      <p:bldP spid="90" grpId="2"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Our Prototype</a:t>
            </a:r>
            <a:endParaRPr lang="en-US" sz="4000" dirty="0">
              <a:solidFill>
                <a:schemeClr val="bg1"/>
              </a:solidFill>
            </a:endParaRPr>
          </a:p>
        </p:txBody>
      </p:sp>
      <p:grpSp>
        <p:nvGrpSpPr>
          <p:cNvPr id="2" name="Group 1"/>
          <p:cNvGrpSpPr/>
          <p:nvPr/>
        </p:nvGrpSpPr>
        <p:grpSpPr>
          <a:xfrm>
            <a:off x="965568" y="1752600"/>
            <a:ext cx="2692032" cy="1981260"/>
            <a:chOff x="533400" y="1543050"/>
            <a:chExt cx="2692032" cy="1981260"/>
          </a:xfrm>
        </p:grpSpPr>
        <p:pic>
          <p:nvPicPr>
            <p:cNvPr id="1026" name="Picture 2" descr="http://i00.i.aliimg.com/wsphoto/v0/459930634/Freeshipping-Intel-5300-AGN-533AN-MMW-Mini-font-b-PCI-b-font-font-b-Wireless-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43050"/>
              <a:ext cx="2692032" cy="1733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3124200"/>
              <a:ext cx="2552699" cy="400110"/>
            </a:xfrm>
            <a:prstGeom prst="rect">
              <a:avLst/>
            </a:prstGeom>
            <a:noFill/>
          </p:spPr>
          <p:txBody>
            <a:bodyPr wrap="square" rtlCol="0">
              <a:spAutoFit/>
            </a:bodyPr>
            <a:lstStyle/>
            <a:p>
              <a:pPr algn="ctr"/>
              <a:r>
                <a:rPr lang="en-US" sz="2000" b="1" dirty="0" smtClean="0"/>
                <a:t>Intel 5300 Wi-Fi Cards</a:t>
              </a:r>
              <a:endParaRPr lang="en-US" sz="2000" b="1" dirty="0"/>
            </a:p>
          </p:txBody>
        </p:sp>
      </p:grpSp>
      <p:grpSp>
        <p:nvGrpSpPr>
          <p:cNvPr id="7" name="Group 6"/>
          <p:cNvGrpSpPr/>
          <p:nvPr/>
        </p:nvGrpSpPr>
        <p:grpSpPr>
          <a:xfrm>
            <a:off x="5090211" y="1368444"/>
            <a:ext cx="2834589" cy="3203556"/>
            <a:chOff x="5003800" y="1466730"/>
            <a:chExt cx="2834589" cy="3203556"/>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3800" y="1466730"/>
              <a:ext cx="2834589" cy="2397709"/>
            </a:xfrm>
            <a:prstGeom prst="rect">
              <a:avLst/>
            </a:prstGeom>
          </p:spPr>
        </p:pic>
        <p:sp>
          <p:nvSpPr>
            <p:cNvPr id="8" name="TextBox 7"/>
            <p:cNvSpPr txBox="1"/>
            <p:nvPr/>
          </p:nvSpPr>
          <p:spPr>
            <a:xfrm>
              <a:off x="5067301" y="3962400"/>
              <a:ext cx="2552699" cy="707886"/>
            </a:xfrm>
            <a:prstGeom prst="rect">
              <a:avLst/>
            </a:prstGeom>
            <a:noFill/>
          </p:spPr>
          <p:txBody>
            <a:bodyPr wrap="square" rtlCol="0">
              <a:spAutoFit/>
            </a:bodyPr>
            <a:lstStyle/>
            <a:p>
              <a:pPr algn="ctr"/>
              <a:r>
                <a:rPr lang="en-US" sz="2000" b="1" dirty="0" smtClean="0"/>
                <a:t>Wi-Fi Backscatter</a:t>
              </a:r>
            </a:p>
            <a:p>
              <a:pPr algn="ctr"/>
              <a:r>
                <a:rPr lang="en-US" sz="2000" b="1" dirty="0" smtClean="0"/>
                <a:t>Prototype</a:t>
              </a:r>
              <a:endParaRPr lang="en-US" sz="2000" b="1" dirty="0"/>
            </a:p>
          </p:txBody>
        </p:sp>
      </p:grpSp>
      <p:sp>
        <p:nvSpPr>
          <p:cNvPr id="4" name="Rectangle 3"/>
          <p:cNvSpPr/>
          <p:nvPr/>
        </p:nvSpPr>
        <p:spPr>
          <a:xfrm>
            <a:off x="1828800" y="5105400"/>
            <a:ext cx="6248400" cy="1200329"/>
          </a:xfrm>
          <a:prstGeom prst="rect">
            <a:avLst/>
          </a:prstGeom>
        </p:spPr>
        <p:txBody>
          <a:bodyPr wrap="square">
            <a:spAutoFit/>
          </a:bodyPr>
          <a:lstStyle/>
          <a:p>
            <a:pPr marL="285750" indent="-285750">
              <a:buFont typeface="Arial" panose="020B0604020202020204" pitchFamily="34" charset="0"/>
              <a:buChar char="•"/>
            </a:pPr>
            <a:r>
              <a:rPr lang="en-US" sz="3600" dirty="0"/>
              <a:t>2.4 GHz Wi-Fi </a:t>
            </a:r>
            <a:r>
              <a:rPr lang="en-US" sz="3600" dirty="0" smtClean="0"/>
              <a:t>channels</a:t>
            </a:r>
          </a:p>
          <a:p>
            <a:pPr marL="285750" indent="-285750">
              <a:buFont typeface="Arial" panose="020B0604020202020204" pitchFamily="34" charset="0"/>
              <a:buChar char="•"/>
            </a:pPr>
            <a:r>
              <a:rPr lang="en-US" sz="3600" dirty="0" smtClean="0"/>
              <a:t>Use </a:t>
            </a:r>
            <a:r>
              <a:rPr lang="en-US" sz="3600" dirty="0"/>
              <a:t>both RSSI and CSI values</a:t>
            </a:r>
          </a:p>
        </p:txBody>
      </p:sp>
    </p:spTree>
    <p:extLst>
      <p:ext uri="{BB962C8B-B14F-4D97-AF65-F5344CB8AC3E}">
        <p14:creationId xmlns:p14="http://schemas.microsoft.com/office/powerpoint/2010/main" val="24991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Power Consumption</a:t>
            </a:r>
            <a:endParaRPr lang="en-US" sz="4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524000"/>
            <a:ext cx="1905000" cy="1819275"/>
          </a:xfrm>
          <a:prstGeom prst="rect">
            <a:avLst/>
          </a:prstGeom>
        </p:spPr>
      </p:pic>
      <p:sp>
        <p:nvSpPr>
          <p:cNvPr id="4" name="Rectangle 3"/>
          <p:cNvSpPr/>
          <p:nvPr/>
        </p:nvSpPr>
        <p:spPr>
          <a:xfrm>
            <a:off x="3886200" y="1981200"/>
            <a:ext cx="3752950" cy="584775"/>
          </a:xfrm>
          <a:prstGeom prst="rect">
            <a:avLst/>
          </a:prstGeom>
        </p:spPr>
        <p:txBody>
          <a:bodyPr wrap="none">
            <a:spAutoFit/>
          </a:bodyPr>
          <a:lstStyle/>
          <a:p>
            <a:r>
              <a:rPr lang="en-US" sz="3200" b="1" dirty="0" smtClean="0"/>
              <a:t>MSP430:         5.0 µW</a:t>
            </a:r>
            <a:endParaRPr lang="en-US" sz="32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733800"/>
            <a:ext cx="1143000" cy="838200"/>
          </a:xfrm>
          <a:prstGeom prst="rect">
            <a:avLst/>
          </a:prstGeom>
        </p:spPr>
      </p:pic>
      <p:sp>
        <p:nvSpPr>
          <p:cNvPr id="6" name="Rectangle 5"/>
          <p:cNvSpPr/>
          <p:nvPr/>
        </p:nvSpPr>
        <p:spPr>
          <a:xfrm>
            <a:off x="3886200" y="3581400"/>
            <a:ext cx="3831946" cy="584775"/>
          </a:xfrm>
          <a:prstGeom prst="rect">
            <a:avLst/>
          </a:prstGeom>
        </p:spPr>
        <p:txBody>
          <a:bodyPr wrap="none">
            <a:spAutoFit/>
          </a:bodyPr>
          <a:lstStyle/>
          <a:p>
            <a:r>
              <a:rPr lang="en-US" sz="3200" b="1" dirty="0" smtClean="0"/>
              <a:t>RF Switch:     0.65 </a:t>
            </a:r>
            <a:r>
              <a:rPr lang="en-US" sz="3200" b="1" dirty="0"/>
              <a:t>µW</a:t>
            </a:r>
          </a:p>
        </p:txBody>
      </p:sp>
      <p:pic>
        <p:nvPicPr>
          <p:cNvPr id="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5031" t="17561" r="5130" b="11823"/>
          <a:stretch/>
        </p:blipFill>
        <p:spPr bwMode="auto">
          <a:xfrm>
            <a:off x="457200" y="4962525"/>
            <a:ext cx="3272547" cy="121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86200" y="5115580"/>
            <a:ext cx="3791231" cy="584775"/>
          </a:xfrm>
          <a:prstGeom prst="rect">
            <a:avLst/>
          </a:prstGeom>
        </p:spPr>
        <p:txBody>
          <a:bodyPr wrap="none">
            <a:spAutoFit/>
          </a:bodyPr>
          <a:lstStyle/>
          <a:p>
            <a:r>
              <a:rPr lang="en-US" sz="3200" b="1" dirty="0" smtClean="0"/>
              <a:t>Peak Finder:   9.0 </a:t>
            </a:r>
            <a:r>
              <a:rPr lang="en-US" sz="3200" b="1" dirty="0"/>
              <a:t>µW</a:t>
            </a:r>
          </a:p>
        </p:txBody>
      </p:sp>
      <p:cxnSp>
        <p:nvCxnSpPr>
          <p:cNvPr id="10" name="Straight Connector 9"/>
          <p:cNvCxnSpPr/>
          <p:nvPr/>
        </p:nvCxnSpPr>
        <p:spPr>
          <a:xfrm>
            <a:off x="3886200" y="579120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886200" y="5877580"/>
            <a:ext cx="3883371" cy="584775"/>
          </a:xfrm>
          <a:prstGeom prst="rect">
            <a:avLst/>
          </a:prstGeom>
        </p:spPr>
        <p:txBody>
          <a:bodyPr wrap="none">
            <a:spAutoFit/>
          </a:bodyPr>
          <a:lstStyle/>
          <a:p>
            <a:r>
              <a:rPr lang="en-US" sz="3200" b="1" dirty="0" smtClean="0"/>
              <a:t>Total:            14.65 µW</a:t>
            </a:r>
            <a:endParaRPr lang="en-US" sz="3200" b="1" dirty="0"/>
          </a:p>
        </p:txBody>
      </p:sp>
    </p:spTree>
    <p:extLst>
      <p:ext uri="{BB962C8B-B14F-4D97-AF65-F5344CB8AC3E}">
        <p14:creationId xmlns:p14="http://schemas.microsoft.com/office/powerpoint/2010/main" val="122010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What </a:t>
            </a:r>
            <a:r>
              <a:rPr lang="en-US" sz="4000" dirty="0">
                <a:solidFill>
                  <a:schemeClr val="bg1"/>
                </a:solidFill>
              </a:rPr>
              <a:t>is </a:t>
            </a:r>
            <a:r>
              <a:rPr lang="en-US" sz="4000" dirty="0" smtClean="0">
                <a:solidFill>
                  <a:schemeClr val="bg1"/>
                </a:solidFill>
              </a:rPr>
              <a:t>the maximum </a:t>
            </a:r>
            <a:r>
              <a:rPr lang="en-US" sz="4000" dirty="0">
                <a:solidFill>
                  <a:schemeClr val="bg1"/>
                </a:solidFill>
              </a:rPr>
              <a:t>rate and </a:t>
            </a:r>
            <a:r>
              <a:rPr lang="en-US" sz="4000" dirty="0" smtClean="0">
                <a:solidFill>
                  <a:schemeClr val="bg1"/>
                </a:solidFill>
              </a:rPr>
              <a:t>range?</a:t>
            </a:r>
            <a:endParaRPr lang="en-US" sz="4000" dirty="0">
              <a:solidFill>
                <a:schemeClr val="bg1"/>
              </a:solidFill>
            </a:endParaRPr>
          </a:p>
        </p:txBody>
      </p:sp>
      <p:grpSp>
        <p:nvGrpSpPr>
          <p:cNvPr id="40" name="Group 39"/>
          <p:cNvGrpSpPr/>
          <p:nvPr/>
        </p:nvGrpSpPr>
        <p:grpSpPr>
          <a:xfrm>
            <a:off x="1981200" y="2819400"/>
            <a:ext cx="4572000" cy="619779"/>
            <a:chOff x="1981200" y="2819400"/>
            <a:chExt cx="4572000" cy="619779"/>
          </a:xfrm>
        </p:grpSpPr>
        <p:sp>
          <p:nvSpPr>
            <p:cNvPr id="2" name="Rectangle 1"/>
            <p:cNvSpPr/>
            <p:nvPr/>
          </p:nvSpPr>
          <p:spPr>
            <a:xfrm>
              <a:off x="2704958" y="2819400"/>
              <a:ext cx="3235629" cy="584775"/>
            </a:xfrm>
            <a:prstGeom prst="rect">
              <a:avLst/>
            </a:prstGeom>
          </p:spPr>
          <p:txBody>
            <a:bodyPr wrap="none">
              <a:spAutoFit/>
            </a:bodyPr>
            <a:lstStyle/>
            <a:p>
              <a:r>
                <a:rPr lang="en-US" sz="3200" dirty="0" smtClean="0"/>
                <a:t>2.2 </a:t>
              </a:r>
              <a:r>
                <a:rPr lang="en-US" sz="3200" dirty="0"/>
                <a:t>meters, </a:t>
              </a:r>
              <a:r>
                <a:rPr lang="en-US" sz="3200" dirty="0" smtClean="0"/>
                <a:t>1 kbps</a:t>
              </a:r>
              <a:endParaRPr lang="en-US" sz="3200" dirty="0"/>
            </a:p>
          </p:txBody>
        </p:sp>
        <p:cxnSp>
          <p:nvCxnSpPr>
            <p:cNvPr id="19" name="Straight Arrow Connector 18"/>
            <p:cNvCxnSpPr/>
            <p:nvPr/>
          </p:nvCxnSpPr>
          <p:spPr>
            <a:xfrm>
              <a:off x="1981200" y="3417896"/>
              <a:ext cx="4572000" cy="21283"/>
            </a:xfrm>
            <a:prstGeom prst="straightConnector1">
              <a:avLst/>
            </a:prstGeom>
            <a:ln w="69850">
              <a:solidFill>
                <a:schemeClr val="accent6">
                  <a:lumMod val="7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981200" y="4343400"/>
            <a:ext cx="4572000" cy="737175"/>
            <a:chOff x="1981200" y="4343400"/>
            <a:chExt cx="4572000" cy="737175"/>
          </a:xfrm>
        </p:grpSpPr>
        <p:sp>
          <p:nvSpPr>
            <p:cNvPr id="4" name="Rectangle 3"/>
            <p:cNvSpPr/>
            <p:nvPr/>
          </p:nvSpPr>
          <p:spPr>
            <a:xfrm>
              <a:off x="2743200" y="4495800"/>
              <a:ext cx="3444020" cy="584775"/>
            </a:xfrm>
            <a:prstGeom prst="rect">
              <a:avLst/>
            </a:prstGeom>
          </p:spPr>
          <p:txBody>
            <a:bodyPr wrap="none">
              <a:spAutoFit/>
            </a:bodyPr>
            <a:lstStyle/>
            <a:p>
              <a:r>
                <a:rPr lang="en-US" sz="3200" dirty="0" smtClean="0"/>
                <a:t>3.0 </a:t>
              </a:r>
              <a:r>
                <a:rPr lang="en-US" sz="3200" dirty="0"/>
                <a:t>meters, </a:t>
              </a:r>
              <a:r>
                <a:rPr lang="en-US" sz="3200" dirty="0" smtClean="0"/>
                <a:t>20 kbps</a:t>
              </a:r>
              <a:endParaRPr lang="en-US" sz="3200" dirty="0"/>
            </a:p>
          </p:txBody>
        </p:sp>
        <p:cxnSp>
          <p:nvCxnSpPr>
            <p:cNvPr id="20" name="Straight Arrow Connector 19"/>
            <p:cNvCxnSpPr/>
            <p:nvPr/>
          </p:nvCxnSpPr>
          <p:spPr>
            <a:xfrm>
              <a:off x="1981200" y="4343400"/>
              <a:ext cx="4572000" cy="0"/>
            </a:xfrm>
            <a:prstGeom prst="straightConnector1">
              <a:avLst/>
            </a:prstGeom>
            <a:ln w="76200">
              <a:solidFill>
                <a:schemeClr val="accent3">
                  <a:lumMod val="75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7010400" y="3276600"/>
            <a:ext cx="2009628" cy="1774686"/>
            <a:chOff x="6677172" y="4572000"/>
            <a:chExt cx="2009628" cy="1774686"/>
          </a:xfrm>
        </p:grpSpPr>
        <p:pic>
          <p:nvPicPr>
            <p:cNvPr id="25" name="Picture 24" descr="C:\Users\anparks\Desktop\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454" y="4572000"/>
              <a:ext cx="1695746" cy="838200"/>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677172" y="5638800"/>
              <a:ext cx="2009628" cy="707886"/>
            </a:xfrm>
            <a:prstGeom prst="rect">
              <a:avLst/>
            </a:prstGeom>
            <a:noFill/>
          </p:spPr>
          <p:txBody>
            <a:bodyPr wrap="square" rtlCol="0">
              <a:spAutoFit/>
            </a:bodyPr>
            <a:lstStyle/>
            <a:p>
              <a:pPr algn="ctr"/>
              <a:r>
                <a:rPr lang="en-US" sz="2000" b="1" dirty="0" smtClean="0"/>
                <a:t>Wi-Fi Backscatter Tag</a:t>
              </a:r>
              <a:endParaRPr lang="en-US" sz="2000" b="1" dirty="0"/>
            </a:p>
          </p:txBody>
        </p:sp>
      </p:grpSp>
      <p:grpSp>
        <p:nvGrpSpPr>
          <p:cNvPr id="27" name="Group 26"/>
          <p:cNvGrpSpPr/>
          <p:nvPr/>
        </p:nvGrpSpPr>
        <p:grpSpPr>
          <a:xfrm>
            <a:off x="228600" y="2667000"/>
            <a:ext cx="1597547" cy="2911733"/>
            <a:chOff x="407776" y="3886200"/>
            <a:chExt cx="1597547" cy="2911733"/>
          </a:xfrm>
        </p:grpSpPr>
        <p:pic>
          <p:nvPicPr>
            <p:cNvPr id="28" name="Picture 2" descr="C:\Users\anparks\Drive\Google Drive\temp\wifid-rfid\Google-Nexus-4-De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86200"/>
              <a:ext cx="1371600" cy="25769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07776" y="6397823"/>
              <a:ext cx="1597547" cy="400110"/>
            </a:xfrm>
            <a:prstGeom prst="rect">
              <a:avLst/>
            </a:prstGeom>
            <a:noFill/>
          </p:spPr>
          <p:txBody>
            <a:bodyPr wrap="square" rtlCol="0">
              <a:spAutoFit/>
            </a:bodyPr>
            <a:lstStyle/>
            <a:p>
              <a:pPr algn="ctr"/>
              <a:r>
                <a:rPr lang="en-US" sz="2000" b="1" dirty="0" smtClean="0"/>
                <a:t>Wi-Fi Device</a:t>
              </a:r>
              <a:endParaRPr lang="en-US" sz="2000" b="1" dirty="0"/>
            </a:p>
          </p:txBody>
        </p:sp>
      </p:grpSp>
    </p:spTree>
    <p:extLst>
      <p:ext uri="{BB962C8B-B14F-4D97-AF65-F5344CB8AC3E}">
        <p14:creationId xmlns:p14="http://schemas.microsoft.com/office/powerpoint/2010/main" val="203289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3600" dirty="0" smtClean="0">
                <a:solidFill>
                  <a:schemeClr val="bg1"/>
                </a:solidFill>
              </a:rPr>
              <a:t>Does AP Location Affect Backscatter Decoding?</a:t>
            </a:r>
            <a:endParaRPr lang="en-US" sz="3600" dirty="0">
              <a:solidFill>
                <a:schemeClr val="bg1"/>
              </a:solidFill>
            </a:endParaRPr>
          </a:p>
        </p:txBody>
      </p:sp>
      <p:grpSp>
        <p:nvGrpSpPr>
          <p:cNvPr id="9" name="Group 8"/>
          <p:cNvGrpSpPr/>
          <p:nvPr/>
        </p:nvGrpSpPr>
        <p:grpSpPr>
          <a:xfrm>
            <a:off x="262457" y="1447800"/>
            <a:ext cx="8424343" cy="5029200"/>
            <a:chOff x="262457" y="1447800"/>
            <a:chExt cx="8424343" cy="502920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467" r="5499"/>
            <a:stretch/>
          </p:blipFill>
          <p:spPr>
            <a:xfrm>
              <a:off x="262457" y="1447800"/>
              <a:ext cx="8424343" cy="5029200"/>
            </a:xfrm>
            <a:prstGeom prst="rect">
              <a:avLst/>
            </a:prstGeom>
          </p:spPr>
        </p:pic>
        <p:sp>
          <p:nvSpPr>
            <p:cNvPr id="2" name="Rectangle 1"/>
            <p:cNvSpPr/>
            <p:nvPr/>
          </p:nvSpPr>
          <p:spPr>
            <a:xfrm>
              <a:off x="3380096" y="41148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 name="Rectangle 4"/>
            <p:cNvSpPr/>
            <p:nvPr/>
          </p:nvSpPr>
          <p:spPr>
            <a:xfrm>
              <a:off x="1475096" y="41148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 name="Rectangle 5"/>
            <p:cNvSpPr/>
            <p:nvPr/>
          </p:nvSpPr>
          <p:spPr>
            <a:xfrm>
              <a:off x="6885296" y="5271448"/>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 name="Rectangle 6"/>
            <p:cNvSpPr/>
            <p:nvPr/>
          </p:nvSpPr>
          <p:spPr>
            <a:xfrm>
              <a:off x="6934200" y="37338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Rectangle 7"/>
            <p:cNvSpPr/>
            <p:nvPr/>
          </p:nvSpPr>
          <p:spPr>
            <a:xfrm>
              <a:off x="6594036" y="2395864"/>
              <a:ext cx="223128"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grpSp>
      <p:sp>
        <p:nvSpPr>
          <p:cNvPr id="16" name="TextBox 15"/>
          <p:cNvSpPr txBox="1"/>
          <p:nvPr/>
        </p:nvSpPr>
        <p:spPr>
          <a:xfrm>
            <a:off x="3612969" y="3810000"/>
            <a:ext cx="806631" cy="523220"/>
          </a:xfrm>
          <a:prstGeom prst="rect">
            <a:avLst/>
          </a:prstGeom>
          <a:noFill/>
        </p:spPr>
        <p:txBody>
          <a:bodyPr wrap="none" rtlCol="0">
            <a:spAutoFit/>
          </a:bodyPr>
          <a:lstStyle/>
          <a:p>
            <a:r>
              <a:rPr lang="en-US" sz="2800" dirty="0" smtClean="0">
                <a:solidFill>
                  <a:schemeClr val="tx2">
                    <a:lumMod val="60000"/>
                    <a:lumOff val="40000"/>
                  </a:schemeClr>
                </a:solidFill>
              </a:rPr>
              <a:t>94%</a:t>
            </a:r>
            <a:endParaRPr lang="en-US" sz="2800" dirty="0">
              <a:solidFill>
                <a:schemeClr val="tx2">
                  <a:lumMod val="60000"/>
                  <a:lumOff val="40000"/>
                </a:schemeClr>
              </a:solidFill>
            </a:endParaRPr>
          </a:p>
        </p:txBody>
      </p:sp>
      <p:sp>
        <p:nvSpPr>
          <p:cNvPr id="17" name="TextBox 16"/>
          <p:cNvSpPr txBox="1"/>
          <p:nvPr/>
        </p:nvSpPr>
        <p:spPr>
          <a:xfrm>
            <a:off x="1936569" y="3886200"/>
            <a:ext cx="806631" cy="523220"/>
          </a:xfrm>
          <a:prstGeom prst="rect">
            <a:avLst/>
          </a:prstGeom>
          <a:noFill/>
        </p:spPr>
        <p:txBody>
          <a:bodyPr wrap="none" rtlCol="0">
            <a:spAutoFit/>
          </a:bodyPr>
          <a:lstStyle/>
          <a:p>
            <a:r>
              <a:rPr lang="en-US" sz="2800" dirty="0" smtClean="0">
                <a:solidFill>
                  <a:schemeClr val="tx2">
                    <a:lumMod val="60000"/>
                    <a:lumOff val="40000"/>
                  </a:schemeClr>
                </a:solidFill>
              </a:rPr>
              <a:t>99%</a:t>
            </a:r>
            <a:endParaRPr lang="en-US" sz="2800" dirty="0">
              <a:solidFill>
                <a:schemeClr val="tx2">
                  <a:lumMod val="60000"/>
                  <a:lumOff val="40000"/>
                </a:schemeClr>
              </a:solidFill>
            </a:endParaRPr>
          </a:p>
        </p:txBody>
      </p:sp>
      <p:sp>
        <p:nvSpPr>
          <p:cNvPr id="18" name="TextBox 17"/>
          <p:cNvSpPr txBox="1"/>
          <p:nvPr/>
        </p:nvSpPr>
        <p:spPr>
          <a:xfrm>
            <a:off x="6248400" y="3657600"/>
            <a:ext cx="806631" cy="523220"/>
          </a:xfrm>
          <a:prstGeom prst="rect">
            <a:avLst/>
          </a:prstGeom>
          <a:noFill/>
        </p:spPr>
        <p:txBody>
          <a:bodyPr wrap="none" rtlCol="0">
            <a:spAutoFit/>
          </a:bodyPr>
          <a:lstStyle/>
          <a:p>
            <a:r>
              <a:rPr lang="en-US" sz="2800" dirty="0" smtClean="0">
                <a:solidFill>
                  <a:schemeClr val="tx2">
                    <a:lumMod val="60000"/>
                    <a:lumOff val="40000"/>
                  </a:schemeClr>
                </a:solidFill>
              </a:rPr>
              <a:t>99%</a:t>
            </a:r>
            <a:endParaRPr lang="en-US" sz="2800" dirty="0">
              <a:solidFill>
                <a:schemeClr val="tx2">
                  <a:lumMod val="60000"/>
                  <a:lumOff val="40000"/>
                </a:schemeClr>
              </a:solidFill>
            </a:endParaRPr>
          </a:p>
        </p:txBody>
      </p:sp>
      <p:sp>
        <p:nvSpPr>
          <p:cNvPr id="19" name="TextBox 18"/>
          <p:cNvSpPr txBox="1"/>
          <p:nvPr/>
        </p:nvSpPr>
        <p:spPr>
          <a:xfrm>
            <a:off x="7118169" y="2286000"/>
            <a:ext cx="806631" cy="523220"/>
          </a:xfrm>
          <a:prstGeom prst="rect">
            <a:avLst/>
          </a:prstGeom>
          <a:noFill/>
        </p:spPr>
        <p:txBody>
          <a:bodyPr wrap="none" rtlCol="0">
            <a:spAutoFit/>
          </a:bodyPr>
          <a:lstStyle/>
          <a:p>
            <a:r>
              <a:rPr lang="en-US" sz="2800" dirty="0" smtClean="0">
                <a:solidFill>
                  <a:schemeClr val="tx2">
                    <a:lumMod val="60000"/>
                    <a:lumOff val="40000"/>
                  </a:schemeClr>
                </a:solidFill>
              </a:rPr>
              <a:t>98%</a:t>
            </a:r>
            <a:endParaRPr lang="en-US" sz="2800" dirty="0">
              <a:solidFill>
                <a:schemeClr val="tx2">
                  <a:lumMod val="60000"/>
                  <a:lumOff val="40000"/>
                </a:schemeClr>
              </a:solidFill>
            </a:endParaRPr>
          </a:p>
        </p:txBody>
      </p:sp>
      <p:pic>
        <p:nvPicPr>
          <p:cNvPr id="21" name="Picture 20" descr="C:\Users\anparks\Desktop\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3002" y="4610699"/>
            <a:ext cx="874264" cy="432148"/>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pic>
        <p:nvPicPr>
          <p:cNvPr id="24" name="Picture 2" descr="C:\Users\anparks\Drive\Google Drive\temp\wifid-rfid\Google-Nexus-4-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9808" y="5336540"/>
            <a:ext cx="363669" cy="6832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6297677" y="3389325"/>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6505648" y="2310963"/>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3041706" y="3911163"/>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1324048" y="4058774"/>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rot="5400000">
            <a:off x="8443304" y="3805283"/>
            <a:ext cx="1010213" cy="523220"/>
          </a:xfrm>
          <a:prstGeom prst="rect">
            <a:avLst/>
          </a:prstGeom>
          <a:noFill/>
        </p:spPr>
        <p:txBody>
          <a:bodyPr wrap="none" rtlCol="0">
            <a:spAutoFit/>
          </a:bodyPr>
          <a:lstStyle/>
          <a:p>
            <a:r>
              <a:rPr lang="en-US" sz="2800" dirty="0" smtClean="0"/>
              <a:t>8.5 m</a:t>
            </a:r>
            <a:endParaRPr lang="en-US" sz="2800" dirty="0"/>
          </a:p>
        </p:txBody>
      </p:sp>
      <p:sp>
        <p:nvSpPr>
          <p:cNvPr id="32" name="TextBox 31"/>
          <p:cNvSpPr txBox="1"/>
          <p:nvPr/>
        </p:nvSpPr>
        <p:spPr>
          <a:xfrm>
            <a:off x="3912445" y="1015314"/>
            <a:ext cx="1192955" cy="523220"/>
          </a:xfrm>
          <a:prstGeom prst="rect">
            <a:avLst/>
          </a:prstGeom>
          <a:noFill/>
        </p:spPr>
        <p:txBody>
          <a:bodyPr wrap="none" rtlCol="0">
            <a:spAutoFit/>
          </a:bodyPr>
          <a:lstStyle/>
          <a:p>
            <a:r>
              <a:rPr lang="en-US" sz="2800" dirty="0" smtClean="0"/>
              <a:t>12.2 m</a:t>
            </a:r>
            <a:endParaRPr lang="en-US" sz="2800" dirty="0"/>
          </a:p>
        </p:txBody>
      </p:sp>
      <p:sp>
        <p:nvSpPr>
          <p:cNvPr id="22" name="TextBox 21"/>
          <p:cNvSpPr txBox="1"/>
          <p:nvPr/>
        </p:nvSpPr>
        <p:spPr>
          <a:xfrm>
            <a:off x="228600" y="1686580"/>
            <a:ext cx="3014144" cy="1200329"/>
          </a:xfrm>
          <a:prstGeom prst="rect">
            <a:avLst/>
          </a:prstGeom>
          <a:noFill/>
        </p:spPr>
        <p:txBody>
          <a:bodyPr wrap="square" rtlCol="0">
            <a:spAutoFit/>
          </a:bodyPr>
          <a:lstStyle/>
          <a:p>
            <a:r>
              <a:rPr lang="en-US" sz="2400" dirty="0" smtClean="0">
                <a:solidFill>
                  <a:schemeClr val="tx2">
                    <a:lumMod val="60000"/>
                    <a:lumOff val="40000"/>
                  </a:schemeClr>
                </a:solidFill>
              </a:rPr>
              <a:t>Probability of receiving a backscatter packet correctly</a:t>
            </a:r>
            <a:endParaRPr lang="en-US" sz="2400" dirty="0">
              <a:solidFill>
                <a:schemeClr val="tx2">
                  <a:lumMod val="60000"/>
                  <a:lumOff val="40000"/>
                </a:schemeClr>
              </a:solidFill>
            </a:endParaRPr>
          </a:p>
        </p:txBody>
      </p:sp>
      <p:sp>
        <p:nvSpPr>
          <p:cNvPr id="23" name="TextBox 22"/>
          <p:cNvSpPr txBox="1"/>
          <p:nvPr/>
        </p:nvSpPr>
        <p:spPr>
          <a:xfrm>
            <a:off x="190500" y="3105507"/>
            <a:ext cx="8763000" cy="646986"/>
          </a:xfrm>
          <a:prstGeom prst="roundRect">
            <a:avLst/>
          </a:prstGeom>
          <a:solidFill>
            <a:schemeClr val="tx1">
              <a:lumMod val="75000"/>
              <a:lumOff val="25000"/>
              <a:alpha val="90000"/>
            </a:schemeClr>
          </a:solidFill>
        </p:spPr>
        <p:txBody>
          <a:bodyPr wrap="square" rtlCol="0">
            <a:spAutoFit/>
          </a:bodyPr>
          <a:lstStyle/>
          <a:p>
            <a:pPr algn="ctr"/>
            <a:r>
              <a:rPr lang="en-US" sz="3200" dirty="0" smtClean="0">
                <a:solidFill>
                  <a:schemeClr val="bg1"/>
                </a:solidFill>
              </a:rPr>
              <a:t>AP can be </a:t>
            </a:r>
            <a:r>
              <a:rPr lang="en-US" sz="3200" dirty="0" smtClean="0">
                <a:solidFill>
                  <a:srgbClr val="92D050"/>
                </a:solidFill>
              </a:rPr>
              <a:t>far away</a:t>
            </a:r>
            <a:r>
              <a:rPr lang="en-US" sz="3200" dirty="0" smtClean="0">
                <a:solidFill>
                  <a:schemeClr val="bg1"/>
                </a:solidFill>
              </a:rPr>
              <a:t> or even in a </a:t>
            </a:r>
            <a:r>
              <a:rPr lang="en-US" sz="3200" dirty="0" smtClean="0">
                <a:solidFill>
                  <a:srgbClr val="92D050"/>
                </a:solidFill>
              </a:rPr>
              <a:t>different room</a:t>
            </a:r>
            <a:endParaRPr lang="en-US" sz="3200" dirty="0">
              <a:solidFill>
                <a:srgbClr val="92D050"/>
              </a:solidFill>
            </a:endParaRPr>
          </a:p>
        </p:txBody>
      </p:sp>
    </p:spTree>
    <p:extLst>
      <p:ext uri="{BB962C8B-B14F-4D97-AF65-F5344CB8AC3E}">
        <p14:creationId xmlns:p14="http://schemas.microsoft.com/office/powerpoint/2010/main" val="311951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2" grpId="0"/>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5" name="Oval 4"/>
          <p:cNvSpPr/>
          <p:nvPr/>
        </p:nvSpPr>
        <p:spPr>
          <a:xfrm>
            <a:off x="3124200" y="2971800"/>
            <a:ext cx="2286000" cy="180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 y="914400"/>
            <a:ext cx="2362200" cy="5181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0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3600" dirty="0" smtClean="0">
                <a:solidFill>
                  <a:schemeClr val="bg1"/>
                </a:solidFill>
              </a:rPr>
              <a:t>Does Backscatter Affect Wi-Fi Decoding?</a:t>
            </a:r>
            <a:endParaRPr lang="en-US" sz="3600" dirty="0">
              <a:solidFill>
                <a:schemeClr val="bg1"/>
              </a:solidFill>
            </a:endParaRPr>
          </a:p>
        </p:txBody>
      </p:sp>
      <p:grpSp>
        <p:nvGrpSpPr>
          <p:cNvPr id="9" name="Group 8"/>
          <p:cNvGrpSpPr/>
          <p:nvPr/>
        </p:nvGrpSpPr>
        <p:grpSpPr>
          <a:xfrm>
            <a:off x="262457" y="1447800"/>
            <a:ext cx="8424343" cy="5029200"/>
            <a:chOff x="262457" y="1447800"/>
            <a:chExt cx="8424343" cy="502920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467" r="5499"/>
            <a:stretch/>
          </p:blipFill>
          <p:spPr>
            <a:xfrm>
              <a:off x="262457" y="1447800"/>
              <a:ext cx="8424343" cy="5029200"/>
            </a:xfrm>
            <a:prstGeom prst="rect">
              <a:avLst/>
            </a:prstGeom>
          </p:spPr>
        </p:pic>
        <p:sp>
          <p:nvSpPr>
            <p:cNvPr id="2" name="Rectangle 1"/>
            <p:cNvSpPr/>
            <p:nvPr/>
          </p:nvSpPr>
          <p:spPr>
            <a:xfrm>
              <a:off x="3380096" y="41148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5" name="Rectangle 4"/>
            <p:cNvSpPr/>
            <p:nvPr/>
          </p:nvSpPr>
          <p:spPr>
            <a:xfrm>
              <a:off x="1475096" y="41148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6" name="Rectangle 5"/>
            <p:cNvSpPr/>
            <p:nvPr/>
          </p:nvSpPr>
          <p:spPr>
            <a:xfrm>
              <a:off x="6885296" y="5271448"/>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7" name="Rectangle 6"/>
            <p:cNvSpPr/>
            <p:nvPr/>
          </p:nvSpPr>
          <p:spPr>
            <a:xfrm>
              <a:off x="6934200" y="37338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Rectangle 7"/>
            <p:cNvSpPr/>
            <p:nvPr/>
          </p:nvSpPr>
          <p:spPr>
            <a:xfrm>
              <a:off x="6594036" y="2395864"/>
              <a:ext cx="223128"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grpSp>
      <p:pic>
        <p:nvPicPr>
          <p:cNvPr id="21" name="Picture 20" descr="C:\Users\anparks\Desktop\ta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3002" y="4610699"/>
            <a:ext cx="874264" cy="432148"/>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pic>
        <p:nvPicPr>
          <p:cNvPr id="24" name="Picture 2" descr="C:\Users\anparks\Drive\Google Drive\temp\wifid-rfid\Google-Nexus-4-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9808" y="5336540"/>
            <a:ext cx="363669" cy="68326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6297677" y="3389325"/>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6505648" y="2310963"/>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3041706" y="3911163"/>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1324048" y="4058774"/>
            <a:ext cx="663447" cy="41206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rot="5400000">
            <a:off x="8443304" y="3805283"/>
            <a:ext cx="1010213" cy="523220"/>
          </a:xfrm>
          <a:prstGeom prst="rect">
            <a:avLst/>
          </a:prstGeom>
          <a:noFill/>
        </p:spPr>
        <p:txBody>
          <a:bodyPr wrap="none" rtlCol="0">
            <a:spAutoFit/>
          </a:bodyPr>
          <a:lstStyle/>
          <a:p>
            <a:r>
              <a:rPr lang="en-US" sz="2800" dirty="0" smtClean="0"/>
              <a:t>8.5 m</a:t>
            </a:r>
            <a:endParaRPr lang="en-US" sz="2800" dirty="0"/>
          </a:p>
        </p:txBody>
      </p:sp>
      <p:sp>
        <p:nvSpPr>
          <p:cNvPr id="32" name="TextBox 31"/>
          <p:cNvSpPr txBox="1"/>
          <p:nvPr/>
        </p:nvSpPr>
        <p:spPr>
          <a:xfrm>
            <a:off x="3912445" y="1015314"/>
            <a:ext cx="1192955" cy="523220"/>
          </a:xfrm>
          <a:prstGeom prst="rect">
            <a:avLst/>
          </a:prstGeom>
          <a:noFill/>
        </p:spPr>
        <p:txBody>
          <a:bodyPr wrap="none" rtlCol="0">
            <a:spAutoFit/>
          </a:bodyPr>
          <a:lstStyle/>
          <a:p>
            <a:r>
              <a:rPr lang="en-US" sz="2800" dirty="0" smtClean="0"/>
              <a:t>12.2 m</a:t>
            </a:r>
            <a:endParaRPr lang="en-US" sz="2800" dirty="0"/>
          </a:p>
        </p:txBody>
      </p:sp>
    </p:spTree>
    <p:extLst>
      <p:ext uri="{BB962C8B-B14F-4D97-AF65-F5344CB8AC3E}">
        <p14:creationId xmlns:p14="http://schemas.microsoft.com/office/powerpoint/2010/main" val="171816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Does it affect Wi-Fi Performance?</a:t>
            </a:r>
            <a:endParaRPr lang="en-US" sz="4000" dirty="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743346660"/>
              </p:ext>
            </p:extLst>
          </p:nvPr>
        </p:nvGraphicFramePr>
        <p:xfrm>
          <a:off x="190500" y="1371600"/>
          <a:ext cx="8763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90500" y="3105507"/>
            <a:ext cx="8763000" cy="646986"/>
          </a:xfrm>
          <a:prstGeom prst="roundRect">
            <a:avLst/>
          </a:prstGeom>
          <a:solidFill>
            <a:schemeClr val="tx1">
              <a:lumMod val="75000"/>
              <a:lumOff val="25000"/>
              <a:alpha val="90000"/>
            </a:schemeClr>
          </a:solidFill>
        </p:spPr>
        <p:txBody>
          <a:bodyPr wrap="square" rtlCol="0">
            <a:spAutoFit/>
          </a:bodyPr>
          <a:lstStyle/>
          <a:p>
            <a:pPr algn="ctr"/>
            <a:r>
              <a:rPr lang="en-US" sz="3200" dirty="0" smtClean="0">
                <a:solidFill>
                  <a:schemeClr val="bg1"/>
                </a:solidFill>
              </a:rPr>
              <a:t>Wi-Fi is robust to multipath environment</a:t>
            </a:r>
            <a:endParaRPr lang="en-US" sz="3200" dirty="0">
              <a:solidFill>
                <a:schemeClr val="bg1"/>
              </a:solidFill>
            </a:endParaRPr>
          </a:p>
        </p:txBody>
      </p:sp>
    </p:spTree>
    <p:extLst>
      <p:ext uri="{BB962C8B-B14F-4D97-AF65-F5344CB8AC3E}">
        <p14:creationId xmlns:p14="http://schemas.microsoft.com/office/powerpoint/2010/main" val="267465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2" dur="5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How </a:t>
            </a:r>
            <a:r>
              <a:rPr lang="en-US" sz="4000" dirty="0">
                <a:solidFill>
                  <a:schemeClr val="bg1"/>
                </a:solidFill>
              </a:rPr>
              <a:t>d</a:t>
            </a:r>
            <a:r>
              <a:rPr lang="en-US" sz="4000" dirty="0" smtClean="0">
                <a:solidFill>
                  <a:schemeClr val="bg1"/>
                </a:solidFill>
              </a:rPr>
              <a:t>oes it work in a </a:t>
            </a:r>
            <a:r>
              <a:rPr lang="en-US" sz="4000" dirty="0">
                <a:solidFill>
                  <a:schemeClr val="bg1"/>
                </a:solidFill>
              </a:rPr>
              <a:t>b</a:t>
            </a:r>
            <a:r>
              <a:rPr lang="en-US" sz="4000" dirty="0" smtClean="0">
                <a:solidFill>
                  <a:schemeClr val="bg1"/>
                </a:solidFill>
              </a:rPr>
              <a:t>usy </a:t>
            </a:r>
            <a:r>
              <a:rPr lang="en-US" sz="4000" dirty="0">
                <a:solidFill>
                  <a:schemeClr val="bg1"/>
                </a:solidFill>
              </a:rPr>
              <a:t>n</a:t>
            </a:r>
            <a:r>
              <a:rPr lang="en-US" sz="4000" dirty="0" smtClean="0">
                <a:solidFill>
                  <a:schemeClr val="bg1"/>
                </a:solidFill>
              </a:rPr>
              <a:t>etwork?</a:t>
            </a:r>
            <a:endParaRPr lang="en-US" sz="4000" dirty="0">
              <a:solidFill>
                <a:schemeClr val="bg1"/>
              </a:solidFill>
            </a:endParaRPr>
          </a:p>
        </p:txBody>
      </p:sp>
      <p:sp>
        <p:nvSpPr>
          <p:cNvPr id="3" name="TextBox 2"/>
          <p:cNvSpPr txBox="1"/>
          <p:nvPr/>
        </p:nvSpPr>
        <p:spPr>
          <a:xfrm>
            <a:off x="201276" y="1583769"/>
            <a:ext cx="8727786" cy="766167"/>
          </a:xfrm>
          <a:prstGeom prst="roundRect">
            <a:avLst/>
          </a:prstGeom>
          <a:solidFill>
            <a:srgbClr val="0D0D0D">
              <a:alpha val="80000"/>
            </a:srgbClr>
          </a:solidFill>
        </p:spPr>
        <p:txBody>
          <a:bodyPr wrap="square" rtlCol="0">
            <a:spAutoFit/>
          </a:bodyPr>
          <a:lstStyle/>
          <a:p>
            <a:r>
              <a:rPr lang="en-US" sz="3900" dirty="0" smtClean="0">
                <a:solidFill>
                  <a:schemeClr val="bg1"/>
                </a:solidFill>
              </a:rPr>
              <a:t>Setup in </a:t>
            </a:r>
            <a:r>
              <a:rPr lang="en-US" sz="3900" dirty="0" smtClean="0">
                <a:solidFill>
                  <a:srgbClr val="92D050"/>
                </a:solidFill>
              </a:rPr>
              <a:t>UW Networks Lab</a:t>
            </a:r>
            <a:r>
              <a:rPr lang="en-US" sz="3900" dirty="0" smtClean="0">
                <a:solidFill>
                  <a:schemeClr val="bg1"/>
                </a:solidFill>
              </a:rPr>
              <a:t>: 8 – 15 People</a:t>
            </a:r>
          </a:p>
        </p:txBody>
      </p:sp>
      <p:sp>
        <p:nvSpPr>
          <p:cNvPr id="4" name="TextBox 3"/>
          <p:cNvSpPr txBox="1"/>
          <p:nvPr/>
        </p:nvSpPr>
        <p:spPr>
          <a:xfrm>
            <a:off x="214938" y="3124200"/>
            <a:ext cx="8714124" cy="783193"/>
          </a:xfrm>
          <a:prstGeom prst="roundRect">
            <a:avLst/>
          </a:prstGeom>
          <a:solidFill>
            <a:srgbClr val="0D0D0D">
              <a:alpha val="80000"/>
            </a:srgbClr>
          </a:solidFill>
        </p:spPr>
        <p:txBody>
          <a:bodyPr wrap="square" rtlCol="0">
            <a:spAutoFit/>
          </a:bodyPr>
          <a:lstStyle/>
          <a:p>
            <a:r>
              <a:rPr lang="en-US" sz="4000" dirty="0" smtClean="0">
                <a:solidFill>
                  <a:schemeClr val="bg1"/>
                </a:solidFill>
              </a:rPr>
              <a:t>Used </a:t>
            </a:r>
            <a:r>
              <a:rPr lang="en-US" sz="4000" dirty="0" smtClean="0">
                <a:solidFill>
                  <a:srgbClr val="92D050"/>
                </a:solidFill>
              </a:rPr>
              <a:t>University Wi-Fi</a:t>
            </a:r>
            <a:r>
              <a:rPr lang="en-US" sz="4000" dirty="0" smtClean="0">
                <a:solidFill>
                  <a:schemeClr val="bg1"/>
                </a:solidFill>
              </a:rPr>
              <a:t> as AP</a:t>
            </a:r>
          </a:p>
        </p:txBody>
      </p:sp>
      <p:sp>
        <p:nvSpPr>
          <p:cNvPr id="5" name="TextBox 4"/>
          <p:cNvSpPr txBox="1"/>
          <p:nvPr/>
        </p:nvSpPr>
        <p:spPr>
          <a:xfrm>
            <a:off x="228600" y="4648200"/>
            <a:ext cx="8714124" cy="1464231"/>
          </a:xfrm>
          <a:prstGeom prst="roundRect">
            <a:avLst/>
          </a:prstGeom>
          <a:solidFill>
            <a:srgbClr val="0D0D0D">
              <a:alpha val="80000"/>
            </a:srgbClr>
          </a:solidFill>
        </p:spPr>
        <p:txBody>
          <a:bodyPr wrap="square" rtlCol="0">
            <a:spAutoFit/>
          </a:bodyPr>
          <a:lstStyle/>
          <a:p>
            <a:r>
              <a:rPr lang="en-US" sz="4000" dirty="0">
                <a:solidFill>
                  <a:schemeClr val="bg1"/>
                </a:solidFill>
              </a:rPr>
              <a:t>Observed  </a:t>
            </a:r>
            <a:r>
              <a:rPr lang="en-US" sz="4000" dirty="0">
                <a:solidFill>
                  <a:srgbClr val="92D050"/>
                </a:solidFill>
              </a:rPr>
              <a:t>maximum</a:t>
            </a:r>
            <a:r>
              <a:rPr lang="en-US" sz="4000" dirty="0">
                <a:solidFill>
                  <a:schemeClr val="bg1"/>
                </a:solidFill>
              </a:rPr>
              <a:t> </a:t>
            </a:r>
            <a:r>
              <a:rPr lang="en-US" sz="4000" dirty="0" smtClean="0">
                <a:solidFill>
                  <a:schemeClr val="bg1"/>
                </a:solidFill>
              </a:rPr>
              <a:t>achievable </a:t>
            </a:r>
            <a:r>
              <a:rPr lang="en-US" sz="4000" dirty="0" smtClean="0">
                <a:solidFill>
                  <a:srgbClr val="92D050"/>
                </a:solidFill>
              </a:rPr>
              <a:t>bit rate</a:t>
            </a:r>
            <a:r>
              <a:rPr lang="en-US" sz="4000" dirty="0" smtClean="0">
                <a:solidFill>
                  <a:schemeClr val="bg1"/>
                </a:solidFill>
              </a:rPr>
              <a:t> over period of </a:t>
            </a:r>
            <a:r>
              <a:rPr lang="en-US" sz="4000" dirty="0" smtClean="0">
                <a:solidFill>
                  <a:srgbClr val="92D050"/>
                </a:solidFill>
              </a:rPr>
              <a:t>8 hours</a:t>
            </a:r>
          </a:p>
        </p:txBody>
      </p:sp>
    </p:spTree>
    <p:extLst>
      <p:ext uri="{BB962C8B-B14F-4D97-AF65-F5344CB8AC3E}">
        <p14:creationId xmlns:p14="http://schemas.microsoft.com/office/powerpoint/2010/main" val="1556066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50000"/>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How </a:t>
            </a:r>
            <a:r>
              <a:rPr lang="en-US" sz="4000" dirty="0">
                <a:solidFill>
                  <a:schemeClr val="bg1"/>
                </a:solidFill>
              </a:rPr>
              <a:t>d</a:t>
            </a:r>
            <a:r>
              <a:rPr lang="en-US" sz="4000" dirty="0" smtClean="0">
                <a:solidFill>
                  <a:schemeClr val="bg1"/>
                </a:solidFill>
              </a:rPr>
              <a:t>oes it work in a </a:t>
            </a:r>
            <a:r>
              <a:rPr lang="en-US" sz="4000" dirty="0">
                <a:solidFill>
                  <a:schemeClr val="bg1"/>
                </a:solidFill>
              </a:rPr>
              <a:t>b</a:t>
            </a:r>
            <a:r>
              <a:rPr lang="en-US" sz="4000" dirty="0" smtClean="0">
                <a:solidFill>
                  <a:schemeClr val="bg1"/>
                </a:solidFill>
              </a:rPr>
              <a:t>usy </a:t>
            </a:r>
            <a:r>
              <a:rPr lang="en-US" sz="4000" dirty="0">
                <a:solidFill>
                  <a:schemeClr val="bg1"/>
                </a:solidFill>
              </a:rPr>
              <a:t>n</a:t>
            </a:r>
            <a:r>
              <a:rPr lang="en-US" sz="4000" dirty="0" smtClean="0">
                <a:solidFill>
                  <a:schemeClr val="bg1"/>
                </a:solidFill>
              </a:rPr>
              <a:t>etwork?</a:t>
            </a:r>
            <a:endParaRPr lang="en-US" sz="4000" dirty="0">
              <a:solidFill>
                <a:schemeClr val="bg1"/>
              </a:solidFill>
            </a:endParaRPr>
          </a:p>
        </p:txBody>
      </p:sp>
      <p:graphicFrame>
        <p:nvGraphicFramePr>
          <p:cNvPr id="6" name="Chart 5"/>
          <p:cNvGraphicFramePr>
            <a:graphicFrameLocks/>
          </p:cNvGraphicFramePr>
          <p:nvPr>
            <p:extLst/>
          </p:nvPr>
        </p:nvGraphicFramePr>
        <p:xfrm>
          <a:off x="457200" y="1524000"/>
          <a:ext cx="8305800" cy="49530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685800" y="1600200"/>
            <a:ext cx="6858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53828" y="1600200"/>
            <a:ext cx="6858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 y="3105507"/>
            <a:ext cx="8763000" cy="646986"/>
          </a:xfrm>
          <a:prstGeom prst="roundRect">
            <a:avLst/>
          </a:prstGeom>
          <a:solidFill>
            <a:schemeClr val="tx1">
              <a:lumMod val="75000"/>
              <a:lumOff val="25000"/>
              <a:alpha val="90000"/>
            </a:schemeClr>
          </a:solidFill>
        </p:spPr>
        <p:txBody>
          <a:bodyPr wrap="square" rtlCol="0">
            <a:spAutoFit/>
          </a:bodyPr>
          <a:lstStyle/>
          <a:p>
            <a:pPr algn="ctr"/>
            <a:r>
              <a:rPr lang="en-US" sz="3200" dirty="0" smtClean="0">
                <a:solidFill>
                  <a:schemeClr val="bg1"/>
                </a:solidFill>
              </a:rPr>
              <a:t>More network traffic </a:t>
            </a:r>
            <a:r>
              <a:rPr lang="en-US" sz="3200" dirty="0">
                <a:solidFill>
                  <a:schemeClr val="bg1"/>
                </a:solidFill>
              </a:rPr>
              <a:t>→</a:t>
            </a:r>
            <a:r>
              <a:rPr lang="en-US" sz="3200" dirty="0" smtClean="0">
                <a:solidFill>
                  <a:schemeClr val="bg1"/>
                </a:solidFill>
              </a:rPr>
              <a:t> </a:t>
            </a:r>
            <a:r>
              <a:rPr lang="en-US" sz="3200" dirty="0" smtClean="0">
                <a:solidFill>
                  <a:srgbClr val="92D050"/>
                </a:solidFill>
              </a:rPr>
              <a:t>faster</a:t>
            </a:r>
            <a:r>
              <a:rPr lang="en-US" sz="3200" dirty="0" smtClean="0">
                <a:solidFill>
                  <a:schemeClr val="bg1"/>
                </a:solidFill>
              </a:rPr>
              <a:t> Backscatter </a:t>
            </a:r>
            <a:r>
              <a:rPr lang="en-US" sz="3200" dirty="0" smtClean="0">
                <a:solidFill>
                  <a:srgbClr val="92D050"/>
                </a:solidFill>
              </a:rPr>
              <a:t>rates</a:t>
            </a:r>
            <a:endParaRPr lang="en-US" sz="3200" dirty="0">
              <a:solidFill>
                <a:srgbClr val="92D050"/>
              </a:solidFill>
            </a:endParaRPr>
          </a:p>
        </p:txBody>
      </p:sp>
    </p:spTree>
    <p:extLst>
      <p:ext uri="{BB962C8B-B14F-4D97-AF65-F5344CB8AC3E}">
        <p14:creationId xmlns:p14="http://schemas.microsoft.com/office/powerpoint/2010/main" val="34756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22" dur="500"/>
                                        <p:tgtEl>
                                          <p:spTgt spid="6">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2"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Related Work</a:t>
            </a:r>
            <a:endParaRPr lang="en-US" sz="4000" dirty="0">
              <a:solidFill>
                <a:schemeClr val="bg1"/>
              </a:solidFill>
            </a:endParaRPr>
          </a:p>
        </p:txBody>
      </p:sp>
      <p:sp>
        <p:nvSpPr>
          <p:cNvPr id="6" name="Rectangle 5"/>
          <p:cNvSpPr/>
          <p:nvPr/>
        </p:nvSpPr>
        <p:spPr>
          <a:xfrm>
            <a:off x="533400" y="1447800"/>
            <a:ext cx="6858000" cy="1631216"/>
          </a:xfrm>
          <a:prstGeom prst="rect">
            <a:avLst/>
          </a:prstGeom>
        </p:spPr>
        <p:txBody>
          <a:bodyPr wrap="square">
            <a:spAutoFit/>
          </a:bodyPr>
          <a:lstStyle/>
          <a:p>
            <a:pPr marL="285750" indent="-285750">
              <a:buFont typeface="Arial" panose="020B0604020202020204" pitchFamily="34" charset="0"/>
              <a:buChar char="•"/>
            </a:pPr>
            <a:r>
              <a:rPr lang="en-US" sz="3600" b="1" dirty="0" smtClean="0"/>
              <a:t>RFID</a:t>
            </a:r>
          </a:p>
          <a:p>
            <a:pPr marL="742950" lvl="1" indent="-285750">
              <a:buFont typeface="Arial" panose="020B0604020202020204" pitchFamily="34" charset="0"/>
              <a:buChar char="•"/>
            </a:pPr>
            <a:r>
              <a:rPr lang="en-US" sz="3200" dirty="0" smtClean="0"/>
              <a:t>Requires dedicated reader and new hardware installation</a:t>
            </a:r>
            <a:endParaRPr lang="en-US" sz="3600" dirty="0" smtClean="0"/>
          </a:p>
        </p:txBody>
      </p:sp>
      <p:sp>
        <p:nvSpPr>
          <p:cNvPr id="7" name="TextBox 6"/>
          <p:cNvSpPr txBox="1"/>
          <p:nvPr/>
        </p:nvSpPr>
        <p:spPr>
          <a:xfrm>
            <a:off x="960692" y="3124200"/>
            <a:ext cx="7421308" cy="954107"/>
          </a:xfrm>
          <a:prstGeom prst="rect">
            <a:avLst/>
          </a:prstGeom>
          <a:noFill/>
        </p:spPr>
        <p:txBody>
          <a:bodyPr wrap="square" rtlCol="0">
            <a:spAutoFit/>
          </a:bodyPr>
          <a:lstStyle/>
          <a:p>
            <a:pPr marL="342900" indent="-342900">
              <a:buFont typeface="Arial" pitchFamily="34" charset="0"/>
              <a:buChar char="•"/>
            </a:pPr>
            <a:r>
              <a:rPr lang="en-US" sz="2800" dirty="0" smtClean="0">
                <a:solidFill>
                  <a:srgbClr val="0000FF"/>
                </a:solidFill>
              </a:rPr>
              <a:t>Wi-Fi Backscatter transforms Wi-Fi devices into RFID readers</a:t>
            </a:r>
            <a:endParaRPr lang="en-US" sz="2800" dirty="0">
              <a:solidFill>
                <a:srgbClr val="0000FF"/>
              </a:solidFill>
            </a:endParaRPr>
          </a:p>
        </p:txBody>
      </p:sp>
      <p:sp>
        <p:nvSpPr>
          <p:cNvPr id="8" name="Rectangle 7"/>
          <p:cNvSpPr/>
          <p:nvPr/>
        </p:nvSpPr>
        <p:spPr>
          <a:xfrm>
            <a:off x="533400" y="4191000"/>
            <a:ext cx="7467600" cy="1138773"/>
          </a:xfrm>
          <a:prstGeom prst="rect">
            <a:avLst/>
          </a:prstGeom>
        </p:spPr>
        <p:txBody>
          <a:bodyPr wrap="square">
            <a:spAutoFit/>
          </a:bodyPr>
          <a:lstStyle/>
          <a:p>
            <a:pPr marL="285750" indent="-285750">
              <a:buFont typeface="Arial" panose="020B0604020202020204" pitchFamily="34" charset="0"/>
              <a:buChar char="•"/>
            </a:pPr>
            <a:r>
              <a:rPr lang="en-US" sz="3600" b="1" dirty="0" smtClean="0"/>
              <a:t>Ambient Backscatter</a:t>
            </a:r>
          </a:p>
          <a:p>
            <a:pPr marL="742950" lvl="1" indent="-285750">
              <a:buFont typeface="Arial" panose="020B0604020202020204" pitchFamily="34" charset="0"/>
              <a:buChar char="•"/>
            </a:pPr>
            <a:r>
              <a:rPr lang="en-US" sz="3200" dirty="0" smtClean="0"/>
              <a:t>Device to device communication</a:t>
            </a:r>
          </a:p>
        </p:txBody>
      </p:sp>
      <p:sp>
        <p:nvSpPr>
          <p:cNvPr id="9" name="TextBox 8"/>
          <p:cNvSpPr txBox="1"/>
          <p:nvPr/>
        </p:nvSpPr>
        <p:spPr>
          <a:xfrm>
            <a:off x="1017842" y="5396805"/>
            <a:ext cx="7211758" cy="954107"/>
          </a:xfrm>
          <a:prstGeom prst="rect">
            <a:avLst/>
          </a:prstGeom>
          <a:noFill/>
        </p:spPr>
        <p:txBody>
          <a:bodyPr wrap="square" rtlCol="0">
            <a:spAutoFit/>
          </a:bodyPr>
          <a:lstStyle/>
          <a:p>
            <a:pPr marL="342900" indent="-342900">
              <a:buFont typeface="Arial" pitchFamily="34" charset="0"/>
              <a:buChar char="•"/>
            </a:pPr>
            <a:r>
              <a:rPr lang="en-US" sz="2800" dirty="0" smtClean="0">
                <a:solidFill>
                  <a:srgbClr val="0000FF"/>
                </a:solidFill>
              </a:rPr>
              <a:t>Wi-Fi Backscatter connects devices to existing Wi-Fi networks</a:t>
            </a:r>
            <a:endParaRPr lang="en-US" sz="2800" dirty="0">
              <a:solidFill>
                <a:srgbClr val="0000FF"/>
              </a:solidFill>
            </a:endParaRPr>
          </a:p>
        </p:txBody>
      </p:sp>
    </p:spTree>
    <p:extLst>
      <p:ext uri="{BB962C8B-B14F-4D97-AF65-F5344CB8AC3E}">
        <p14:creationId xmlns:p14="http://schemas.microsoft.com/office/powerpoint/2010/main" val="178185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14000" r="-29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1">
              <a:lumMod val="75000"/>
              <a:lumOff val="25000"/>
            </a:schemeClr>
          </a:solidFill>
          <a:ln w="76200">
            <a:noFill/>
          </a:ln>
        </p:spPr>
        <p:txBody>
          <a:bodyPr/>
          <a:lstStyle/>
          <a:p>
            <a:r>
              <a:rPr lang="en-US" dirty="0" smtClean="0">
                <a:solidFill>
                  <a:schemeClr val="bg1"/>
                </a:solidFill>
              </a:rPr>
              <a:t>Conclusion</a:t>
            </a:r>
            <a:endParaRPr lang="en-US" dirty="0">
              <a:solidFill>
                <a:schemeClr val="bg1"/>
              </a:solidFill>
            </a:endParaRPr>
          </a:p>
        </p:txBody>
      </p:sp>
      <p:sp>
        <p:nvSpPr>
          <p:cNvPr id="5" name="Rectangle 4"/>
          <p:cNvSpPr/>
          <p:nvPr/>
        </p:nvSpPr>
        <p:spPr>
          <a:xfrm>
            <a:off x="0" y="3371671"/>
            <a:ext cx="9144000" cy="1200329"/>
          </a:xfrm>
          <a:prstGeom prst="rect">
            <a:avLst/>
          </a:prstGeom>
          <a:solidFill>
            <a:srgbClr val="0D0D0D">
              <a:alpha val="95000"/>
            </a:srgbClr>
          </a:solidFill>
        </p:spPr>
        <p:txBody>
          <a:bodyPr wrap="square">
            <a:spAutoFit/>
          </a:bodyPr>
          <a:lstStyle/>
          <a:p>
            <a:pPr marL="457200"/>
            <a:r>
              <a:rPr lang="en-US" sz="3600" dirty="0" smtClean="0">
                <a:solidFill>
                  <a:schemeClr val="bg1"/>
                </a:solidFill>
              </a:rPr>
              <a:t>Can enable </a:t>
            </a:r>
            <a:r>
              <a:rPr lang="en-US" sz="3600" dirty="0" smtClean="0">
                <a:solidFill>
                  <a:srgbClr val="92D050"/>
                </a:solidFill>
              </a:rPr>
              <a:t>RF-Powered</a:t>
            </a:r>
            <a:r>
              <a:rPr lang="en-US" sz="3600" dirty="0" smtClean="0">
                <a:solidFill>
                  <a:schemeClr val="bg1"/>
                </a:solidFill>
              </a:rPr>
              <a:t> Internet of Things, connecting </a:t>
            </a:r>
            <a:r>
              <a:rPr lang="en-US" sz="3600" dirty="0" smtClean="0">
                <a:solidFill>
                  <a:srgbClr val="92D050"/>
                </a:solidFill>
              </a:rPr>
              <a:t>next billion devices</a:t>
            </a:r>
            <a:endParaRPr lang="en-US" sz="3600" dirty="0">
              <a:solidFill>
                <a:schemeClr val="bg1"/>
              </a:solidFill>
            </a:endParaRPr>
          </a:p>
        </p:txBody>
      </p:sp>
      <p:sp>
        <p:nvSpPr>
          <p:cNvPr id="7" name="Rectangle 6"/>
          <p:cNvSpPr/>
          <p:nvPr/>
        </p:nvSpPr>
        <p:spPr>
          <a:xfrm>
            <a:off x="0" y="1676400"/>
            <a:ext cx="9144000" cy="646331"/>
          </a:xfrm>
          <a:prstGeom prst="rect">
            <a:avLst/>
          </a:prstGeom>
          <a:solidFill>
            <a:srgbClr val="0D0D0D">
              <a:alpha val="95000"/>
            </a:srgbClr>
          </a:solidFill>
        </p:spPr>
        <p:txBody>
          <a:bodyPr wrap="square">
            <a:spAutoFit/>
          </a:bodyPr>
          <a:lstStyle/>
          <a:p>
            <a:pPr marL="457200"/>
            <a:r>
              <a:rPr lang="en-US" sz="3600" dirty="0" smtClean="0">
                <a:solidFill>
                  <a:schemeClr val="bg1"/>
                </a:solidFill>
              </a:rPr>
              <a:t>Feasibility of </a:t>
            </a:r>
            <a:r>
              <a:rPr lang="en-US" sz="3600" dirty="0" smtClean="0">
                <a:solidFill>
                  <a:srgbClr val="92D050"/>
                </a:solidFill>
              </a:rPr>
              <a:t>Wi-Fi connectivity </a:t>
            </a:r>
            <a:r>
              <a:rPr lang="en-US" sz="3600" dirty="0" smtClean="0">
                <a:solidFill>
                  <a:schemeClr val="bg1"/>
                </a:solidFill>
              </a:rPr>
              <a:t>at</a:t>
            </a:r>
            <a:r>
              <a:rPr lang="en-US" sz="3600" dirty="0" smtClean="0">
                <a:solidFill>
                  <a:srgbClr val="92D050"/>
                </a:solidFill>
              </a:rPr>
              <a:t> &lt; 15 µW</a:t>
            </a:r>
            <a:endParaRPr lang="en-US" sz="3600" dirty="0">
              <a:solidFill>
                <a:srgbClr val="92D050"/>
              </a:solidFill>
            </a:endParaRPr>
          </a:p>
        </p:txBody>
      </p:sp>
      <p:sp>
        <p:nvSpPr>
          <p:cNvPr id="6" name="Rectangle 5"/>
          <p:cNvSpPr/>
          <p:nvPr/>
        </p:nvSpPr>
        <p:spPr>
          <a:xfrm>
            <a:off x="0" y="5715000"/>
            <a:ext cx="9144000" cy="646331"/>
          </a:xfrm>
          <a:prstGeom prst="rect">
            <a:avLst/>
          </a:prstGeom>
          <a:solidFill>
            <a:srgbClr val="0D0D0D">
              <a:alpha val="95000"/>
            </a:srgbClr>
          </a:solidFill>
        </p:spPr>
        <p:txBody>
          <a:bodyPr wrap="square">
            <a:spAutoFit/>
          </a:bodyPr>
          <a:lstStyle/>
          <a:p>
            <a:pPr marL="457200" algn="ctr"/>
            <a:r>
              <a:rPr lang="en-US" sz="3600" dirty="0" smtClean="0">
                <a:solidFill>
                  <a:schemeClr val="bg1"/>
                </a:solidFill>
              </a:rPr>
              <a:t>iotWiFi.cs.washington.edu</a:t>
            </a:r>
            <a:endParaRPr lang="en-US" sz="3600" dirty="0">
              <a:solidFill>
                <a:srgbClr val="92D050"/>
              </a:solidFill>
            </a:endParaRPr>
          </a:p>
        </p:txBody>
      </p:sp>
    </p:spTree>
    <p:extLst>
      <p:ext uri="{BB962C8B-B14F-4D97-AF65-F5344CB8AC3E}">
        <p14:creationId xmlns:p14="http://schemas.microsoft.com/office/powerpoint/2010/main" val="1909253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TextBox 2"/>
          <p:cNvSpPr txBox="1"/>
          <p:nvPr/>
        </p:nvSpPr>
        <p:spPr>
          <a:xfrm>
            <a:off x="244793" y="2974414"/>
            <a:ext cx="8654415" cy="909172"/>
          </a:xfrm>
          <a:prstGeom prst="roundRect">
            <a:avLst/>
          </a:prstGeom>
          <a:solidFill>
            <a:schemeClr val="tx1">
              <a:lumMod val="75000"/>
              <a:lumOff val="25000"/>
              <a:alpha val="90000"/>
            </a:schemeClr>
          </a:solidFill>
        </p:spPr>
        <p:txBody>
          <a:bodyPr wrap="square" rtlCol="0">
            <a:spAutoFit/>
          </a:bodyPr>
          <a:lstStyle/>
          <a:p>
            <a:pPr algn="ctr"/>
            <a:r>
              <a:rPr lang="en-US" sz="4000" dirty="0" smtClean="0">
                <a:solidFill>
                  <a:schemeClr val="bg1"/>
                </a:solidFill>
              </a:rPr>
              <a:t>Prototy</a:t>
            </a:r>
            <a:r>
              <a:rPr lang="en-US" sz="4000" dirty="0">
                <a:solidFill>
                  <a:schemeClr val="bg1"/>
                </a:solidFill>
              </a:rPr>
              <a:t>p</a:t>
            </a:r>
            <a:r>
              <a:rPr lang="en-US" sz="4000" dirty="0" smtClean="0">
                <a:solidFill>
                  <a:schemeClr val="bg1"/>
                </a:solidFill>
              </a:rPr>
              <a:t>e </a:t>
            </a:r>
            <a:r>
              <a:rPr lang="en-US" sz="4000" smtClean="0">
                <a:solidFill>
                  <a:schemeClr val="bg1"/>
                </a:solidFill>
              </a:rPr>
              <a:t>consumes </a:t>
            </a:r>
            <a:r>
              <a:rPr lang="en-US" sz="4000" smtClean="0">
                <a:solidFill>
                  <a:prstClr val="white"/>
                </a:solidFill>
              </a:rPr>
              <a:t> </a:t>
            </a:r>
            <a:r>
              <a:rPr lang="en-US" sz="4000" smtClean="0">
                <a:solidFill>
                  <a:srgbClr val="92D050"/>
                </a:solidFill>
              </a:rPr>
              <a:t>14 </a:t>
            </a:r>
            <a:r>
              <a:rPr lang="en-US" sz="4000" dirty="0" smtClean="0">
                <a:solidFill>
                  <a:srgbClr val="92D050"/>
                </a:solidFill>
              </a:rPr>
              <a:t>µW</a:t>
            </a:r>
            <a:r>
              <a:rPr lang="en-US" sz="4000" dirty="0" smtClean="0">
                <a:solidFill>
                  <a:prstClr val="white"/>
                </a:solidFill>
              </a:rPr>
              <a:t> </a:t>
            </a:r>
            <a:r>
              <a:rPr lang="en-US" sz="4000" dirty="0">
                <a:solidFill>
                  <a:prstClr val="white"/>
                </a:solidFill>
              </a:rPr>
              <a:t>of </a:t>
            </a:r>
            <a:r>
              <a:rPr lang="en-US" sz="4000" dirty="0" smtClean="0">
                <a:solidFill>
                  <a:prstClr val="white"/>
                </a:solidFill>
              </a:rPr>
              <a:t>power</a:t>
            </a:r>
            <a:endParaRPr lang="en-US" sz="4000" dirty="0">
              <a:solidFill>
                <a:srgbClr val="92D050"/>
              </a:solidFill>
            </a:endParaRPr>
          </a:p>
        </p:txBody>
      </p:sp>
    </p:spTree>
    <p:extLst>
      <p:ext uri="{BB962C8B-B14F-4D97-AF65-F5344CB8AC3E}">
        <p14:creationId xmlns:p14="http://schemas.microsoft.com/office/powerpoint/2010/main" val="252580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dythialaborer.files.wordpress.com/2009/11/access-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01085"/>
            <a:ext cx="5867680" cy="585691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0" y="0"/>
            <a:ext cx="9144000" cy="1143000"/>
          </a:xfrm>
          <a:solidFill>
            <a:schemeClr val="tx1">
              <a:lumMod val="75000"/>
              <a:lumOff val="25000"/>
            </a:schemeClr>
          </a:solidFill>
        </p:spPr>
        <p:txBody>
          <a:bodyPr/>
          <a:lstStyle/>
          <a:p>
            <a:r>
              <a:rPr lang="en-US" dirty="0" smtClean="0">
                <a:solidFill>
                  <a:schemeClr val="bg1"/>
                </a:solidFill>
              </a:rPr>
              <a:t>Why is this hard?</a:t>
            </a:r>
            <a:endParaRPr lang="en-US" dirty="0">
              <a:solidFill>
                <a:schemeClr val="bg1"/>
              </a:solidFill>
            </a:endParaRPr>
          </a:p>
        </p:txBody>
      </p:sp>
      <p:sp>
        <p:nvSpPr>
          <p:cNvPr id="6" name="TextBox 5"/>
          <p:cNvSpPr txBox="1"/>
          <p:nvPr/>
        </p:nvSpPr>
        <p:spPr>
          <a:xfrm>
            <a:off x="213976" y="2955369"/>
            <a:ext cx="8714124" cy="1464231"/>
          </a:xfrm>
          <a:prstGeom prst="roundRect">
            <a:avLst/>
          </a:prstGeom>
          <a:solidFill>
            <a:srgbClr val="0D0D0D">
              <a:alpha val="80000"/>
            </a:srgbClr>
          </a:solidFill>
        </p:spPr>
        <p:txBody>
          <a:bodyPr wrap="square" rtlCol="0">
            <a:spAutoFit/>
          </a:bodyPr>
          <a:lstStyle/>
          <a:p>
            <a:pPr algn="ctr"/>
            <a:r>
              <a:rPr lang="en-US" sz="4000" dirty="0" smtClean="0">
                <a:solidFill>
                  <a:schemeClr val="bg1"/>
                </a:solidFill>
              </a:rPr>
              <a:t>Wi-Fi </a:t>
            </a:r>
            <a:r>
              <a:rPr lang="en-US" sz="4000" dirty="0">
                <a:solidFill>
                  <a:schemeClr val="bg1"/>
                </a:solidFill>
              </a:rPr>
              <a:t>consumes </a:t>
            </a:r>
            <a:r>
              <a:rPr lang="en-US" sz="4000" dirty="0" smtClean="0">
                <a:solidFill>
                  <a:srgbClr val="92D050"/>
                </a:solidFill>
              </a:rPr>
              <a:t>100 mW</a:t>
            </a:r>
            <a:r>
              <a:rPr lang="en-US" sz="4000" dirty="0" smtClean="0">
                <a:solidFill>
                  <a:schemeClr val="bg1"/>
                </a:solidFill>
              </a:rPr>
              <a:t> of power </a:t>
            </a:r>
            <a:r>
              <a:rPr lang="en-US" sz="4000" dirty="0" smtClean="0">
                <a:solidFill>
                  <a:srgbClr val="92D050"/>
                </a:solidFill>
              </a:rPr>
              <a:t>10,000x</a:t>
            </a:r>
            <a:r>
              <a:rPr lang="en-US" sz="4000" dirty="0" smtClean="0">
                <a:solidFill>
                  <a:schemeClr val="bg1"/>
                </a:solidFill>
              </a:rPr>
              <a:t> too much</a:t>
            </a:r>
            <a:endParaRPr lang="en-US" sz="4000" dirty="0" smtClean="0">
              <a:solidFill>
                <a:srgbClr val="92D050"/>
              </a:solidFill>
            </a:endParaRPr>
          </a:p>
        </p:txBody>
      </p:sp>
    </p:spTree>
    <p:extLst>
      <p:ext uri="{BB962C8B-B14F-4D97-AF65-F5344CB8AC3E}">
        <p14:creationId xmlns:p14="http://schemas.microsoft.com/office/powerpoint/2010/main" val="3195850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7200" y="3124200"/>
            <a:ext cx="1524000" cy="857250"/>
            <a:chOff x="457200" y="3124200"/>
            <a:chExt cx="1524000" cy="857250"/>
          </a:xfrm>
        </p:grpSpPr>
        <p:pic>
          <p:nvPicPr>
            <p:cNvPr id="11" name="Picture 2" descr="http://www.themobimag.com/wp-content/uploads/2012/12/bars-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124200"/>
              <a:ext cx="1524000" cy="8572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7200" y="3200400"/>
              <a:ext cx="639021" cy="400110"/>
            </a:xfrm>
            <a:prstGeom prst="rect">
              <a:avLst/>
            </a:prstGeom>
            <a:noFill/>
          </p:spPr>
          <p:txBody>
            <a:bodyPr wrap="none" rtlCol="0">
              <a:spAutoFit/>
            </a:bodyPr>
            <a:lstStyle/>
            <a:p>
              <a:r>
                <a:rPr lang="en-US" sz="2000" b="1" dirty="0" smtClean="0">
                  <a:solidFill>
                    <a:srgbClr val="2AA808"/>
                  </a:solidFill>
                </a:rPr>
                <a:t>RSSI</a:t>
              </a:r>
              <a:endParaRPr lang="en-US" sz="2000" b="1" dirty="0">
                <a:solidFill>
                  <a:srgbClr val="2AA808"/>
                </a:solidFill>
              </a:endParaRPr>
            </a:p>
          </p:txBody>
        </p:sp>
      </p:grpSp>
      <p:sp>
        <p:nvSpPr>
          <p:cNvPr id="2" name="Title 1"/>
          <p:cNvSpPr>
            <a:spLocks noGrp="1"/>
          </p:cNvSpPr>
          <p:nvPr>
            <p:ph type="title"/>
          </p:nvPr>
        </p:nvSpPr>
        <p:spPr>
          <a:xfrm>
            <a:off x="0" y="0"/>
            <a:ext cx="9144000" cy="1143000"/>
          </a:xfrm>
          <a:solidFill>
            <a:schemeClr val="tx1">
              <a:lumMod val="75000"/>
              <a:lumOff val="25000"/>
            </a:schemeClr>
          </a:solidFill>
        </p:spPr>
        <p:txBody>
          <a:bodyPr>
            <a:normAutofit/>
          </a:bodyPr>
          <a:lstStyle/>
          <a:p>
            <a:r>
              <a:rPr lang="en-US" dirty="0" smtClean="0">
                <a:solidFill>
                  <a:schemeClr val="bg1"/>
                </a:solidFill>
              </a:rPr>
              <a:t>Wi-Fi Backscatter</a:t>
            </a:r>
            <a:endParaRPr lang="en-US" dirty="0">
              <a:solidFill>
                <a:schemeClr val="bg1"/>
              </a:solidFill>
            </a:endParaRPr>
          </a:p>
        </p:txBody>
      </p:sp>
      <p:grpSp>
        <p:nvGrpSpPr>
          <p:cNvPr id="9" name="Group 8"/>
          <p:cNvGrpSpPr/>
          <p:nvPr/>
        </p:nvGrpSpPr>
        <p:grpSpPr>
          <a:xfrm>
            <a:off x="1409696" y="3242094"/>
            <a:ext cx="438156" cy="609600"/>
            <a:chOff x="1409696" y="3242094"/>
            <a:chExt cx="438156" cy="609600"/>
          </a:xfrm>
        </p:grpSpPr>
        <p:sp>
          <p:nvSpPr>
            <p:cNvPr id="13" name="Rectangle 12"/>
            <p:cNvSpPr/>
            <p:nvPr/>
          </p:nvSpPr>
          <p:spPr>
            <a:xfrm>
              <a:off x="1695452" y="3242094"/>
              <a:ext cx="152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09696" y="3380205"/>
              <a:ext cx="152400" cy="471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6200" y="3962400"/>
            <a:ext cx="2362199" cy="2911733"/>
            <a:chOff x="76200" y="3962400"/>
            <a:chExt cx="2362199" cy="2911733"/>
          </a:xfrm>
        </p:grpSpPr>
        <p:pic>
          <p:nvPicPr>
            <p:cNvPr id="12" name="Picture 2" descr="C:\Users\anparks\Drive\Google Drive\temp\wifid-rfid\Google-Nexus-4-Desig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962400"/>
              <a:ext cx="1371600" cy="25769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6200" y="6474023"/>
              <a:ext cx="2362199" cy="400110"/>
            </a:xfrm>
            <a:prstGeom prst="rect">
              <a:avLst/>
            </a:prstGeom>
            <a:noFill/>
          </p:spPr>
          <p:txBody>
            <a:bodyPr wrap="square" rtlCol="0">
              <a:spAutoFit/>
            </a:bodyPr>
            <a:lstStyle/>
            <a:p>
              <a:pPr algn="ctr"/>
              <a:r>
                <a:rPr lang="en-US" sz="2000" b="1" dirty="0" smtClean="0"/>
                <a:t>Wi-Fi Device</a:t>
              </a:r>
              <a:endParaRPr lang="en-US" sz="2000" b="1" dirty="0"/>
            </a:p>
          </p:txBody>
        </p:sp>
      </p:grpSp>
      <p:grpSp>
        <p:nvGrpSpPr>
          <p:cNvPr id="4" name="Group 3"/>
          <p:cNvGrpSpPr/>
          <p:nvPr/>
        </p:nvGrpSpPr>
        <p:grpSpPr>
          <a:xfrm>
            <a:off x="6677172" y="5013067"/>
            <a:ext cx="2009628" cy="1774686"/>
            <a:chOff x="6677172" y="5013067"/>
            <a:chExt cx="2009628" cy="1774686"/>
          </a:xfrm>
        </p:grpSpPr>
        <p:pic>
          <p:nvPicPr>
            <p:cNvPr id="6" name="Picture 5" descr="C:\Users\anparks\Desktop\t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454" y="5013067"/>
              <a:ext cx="1695746" cy="838200"/>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677172" y="6079867"/>
              <a:ext cx="2009628" cy="707886"/>
            </a:xfrm>
            <a:prstGeom prst="rect">
              <a:avLst/>
            </a:prstGeom>
            <a:noFill/>
          </p:spPr>
          <p:txBody>
            <a:bodyPr wrap="square" rtlCol="0">
              <a:spAutoFit/>
            </a:bodyPr>
            <a:lstStyle/>
            <a:p>
              <a:pPr algn="ctr"/>
              <a:r>
                <a:rPr lang="en-US" sz="2000" b="1" dirty="0" smtClean="0"/>
                <a:t>Wi-Fi Backscatter Tag</a:t>
              </a:r>
              <a:endParaRPr lang="en-US" sz="2000" b="1" dirty="0"/>
            </a:p>
          </p:txBody>
        </p:sp>
      </p:grpSp>
      <p:grpSp>
        <p:nvGrpSpPr>
          <p:cNvPr id="7" name="Group 6"/>
          <p:cNvGrpSpPr/>
          <p:nvPr/>
        </p:nvGrpSpPr>
        <p:grpSpPr>
          <a:xfrm>
            <a:off x="3190292" y="1524000"/>
            <a:ext cx="2829508" cy="2076510"/>
            <a:chOff x="3190292" y="1524000"/>
            <a:chExt cx="2829508" cy="2076510"/>
          </a:xfrm>
        </p:grpSpPr>
        <p:pic>
          <p:nvPicPr>
            <p:cNvPr id="5" name="Picture 3" descr="C:\Users\anparks\Drive\Google Drive\temp\wifid-router-reader\Linksys_Router_Setup _1.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3190292" y="1524000"/>
              <a:ext cx="2829508" cy="175738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429000" y="3200400"/>
              <a:ext cx="1828800" cy="400110"/>
            </a:xfrm>
            <a:prstGeom prst="rect">
              <a:avLst/>
            </a:prstGeom>
            <a:noFill/>
          </p:spPr>
          <p:txBody>
            <a:bodyPr wrap="square" rtlCol="0">
              <a:spAutoFit/>
            </a:bodyPr>
            <a:lstStyle/>
            <a:p>
              <a:pPr algn="ctr"/>
              <a:r>
                <a:rPr lang="en-US" sz="2000" b="1" dirty="0" smtClean="0"/>
                <a:t>Wi-Fi AP</a:t>
              </a:r>
              <a:endParaRPr lang="en-US" sz="2000" b="1" dirty="0"/>
            </a:p>
          </p:txBody>
        </p:sp>
      </p:grpSp>
      <p:sp>
        <p:nvSpPr>
          <p:cNvPr id="29" name="Letter"/>
          <p:cNvSpPr>
            <a:spLocks noChangeAspect="1" noEditPoints="1" noChangeArrowheads="1"/>
          </p:cNvSpPr>
          <p:nvPr/>
        </p:nvSpPr>
        <p:spPr bwMode="auto">
          <a:xfrm>
            <a:off x="4064939" y="3581400"/>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2</a:t>
            </a:r>
            <a:endParaRPr lang="en-US" sz="100" dirty="0">
              <a:solidFill>
                <a:schemeClr val="bg1"/>
              </a:solidFill>
            </a:endParaRPr>
          </a:p>
        </p:txBody>
      </p:sp>
      <p:sp>
        <p:nvSpPr>
          <p:cNvPr id="16" name="Letter"/>
          <p:cNvSpPr>
            <a:spLocks noChangeAspect="1" noEditPoints="1" noChangeArrowheads="1"/>
          </p:cNvSpPr>
          <p:nvPr/>
        </p:nvSpPr>
        <p:spPr bwMode="auto">
          <a:xfrm>
            <a:off x="4064939" y="35945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4</a:t>
            </a:r>
            <a:endParaRPr lang="en-US" sz="100" dirty="0">
              <a:solidFill>
                <a:schemeClr val="bg1"/>
              </a:solidFill>
            </a:endParaRPr>
          </a:p>
        </p:txBody>
      </p:sp>
      <p:sp>
        <p:nvSpPr>
          <p:cNvPr id="18" name="TextBox 17"/>
          <p:cNvSpPr txBox="1"/>
          <p:nvPr/>
        </p:nvSpPr>
        <p:spPr>
          <a:xfrm>
            <a:off x="190500" y="3105507"/>
            <a:ext cx="8763000" cy="646986"/>
          </a:xfrm>
          <a:prstGeom prst="roundRect">
            <a:avLst/>
          </a:prstGeom>
          <a:solidFill>
            <a:schemeClr val="tx1">
              <a:lumMod val="75000"/>
              <a:lumOff val="25000"/>
              <a:alpha val="90000"/>
            </a:schemeClr>
          </a:solidFill>
        </p:spPr>
        <p:txBody>
          <a:bodyPr wrap="square" rtlCol="0">
            <a:spAutoFit/>
          </a:bodyPr>
          <a:lstStyle/>
          <a:p>
            <a:pPr algn="ctr"/>
            <a:r>
              <a:rPr lang="en-US" sz="3200" dirty="0">
                <a:solidFill>
                  <a:prstClr val="white"/>
                </a:solidFill>
              </a:rPr>
              <a:t>Changing reflections consumes </a:t>
            </a:r>
            <a:r>
              <a:rPr lang="en-US" sz="3200" dirty="0" smtClean="0">
                <a:solidFill>
                  <a:srgbClr val="92D050"/>
                </a:solidFill>
              </a:rPr>
              <a:t>0.65 </a:t>
            </a:r>
            <a:r>
              <a:rPr lang="en-US" sz="3200" dirty="0">
                <a:solidFill>
                  <a:srgbClr val="92D050"/>
                </a:solidFill>
              </a:rPr>
              <a:t>µW</a:t>
            </a:r>
            <a:r>
              <a:rPr lang="en-US" sz="3200" dirty="0">
                <a:solidFill>
                  <a:prstClr val="white"/>
                </a:solidFill>
              </a:rPr>
              <a:t> of </a:t>
            </a:r>
            <a:r>
              <a:rPr lang="en-US" sz="3200" dirty="0" smtClean="0">
                <a:solidFill>
                  <a:prstClr val="white"/>
                </a:solidFill>
              </a:rPr>
              <a:t>power</a:t>
            </a:r>
            <a:endParaRPr lang="en-US" sz="3200" dirty="0">
              <a:solidFill>
                <a:srgbClr val="92D050"/>
              </a:solidFill>
            </a:endParaRPr>
          </a:p>
        </p:txBody>
      </p:sp>
      <p:sp>
        <p:nvSpPr>
          <p:cNvPr id="19" name="Rectangle 18"/>
          <p:cNvSpPr/>
          <p:nvPr/>
        </p:nvSpPr>
        <p:spPr>
          <a:xfrm>
            <a:off x="114301" y="1143000"/>
            <a:ext cx="8915399" cy="523220"/>
          </a:xfrm>
          <a:prstGeom prst="rect">
            <a:avLst/>
          </a:prstGeom>
        </p:spPr>
        <p:txBody>
          <a:bodyPr wrap="square">
            <a:spAutoFit/>
          </a:bodyPr>
          <a:lstStyle/>
          <a:p>
            <a:pPr algn="ctr"/>
            <a:r>
              <a:rPr lang="en-US" sz="2800" b="1" dirty="0" smtClean="0"/>
              <a:t>Key Idea: Piggyback on Wi-Fi Packets</a:t>
            </a:r>
            <a:endParaRPr lang="en-US" sz="2800" b="1" dirty="0"/>
          </a:p>
        </p:txBody>
      </p:sp>
      <p:sp>
        <p:nvSpPr>
          <p:cNvPr id="21" name="Rectangle 20"/>
          <p:cNvSpPr/>
          <p:nvPr/>
        </p:nvSpPr>
        <p:spPr>
          <a:xfrm>
            <a:off x="4191000" y="5572780"/>
            <a:ext cx="348971" cy="830997"/>
          </a:xfrm>
          <a:prstGeom prst="rect">
            <a:avLst/>
          </a:prstGeom>
        </p:spPr>
        <p:txBody>
          <a:bodyPr wrap="square">
            <a:spAutoFit/>
          </a:bodyPr>
          <a:lstStyle/>
          <a:p>
            <a:pPr algn="ctr"/>
            <a:r>
              <a:rPr lang="en-US" sz="4800" b="1" dirty="0" smtClean="0"/>
              <a:t>1</a:t>
            </a:r>
            <a:endParaRPr lang="en-US" sz="4800" b="1" dirty="0"/>
          </a:p>
        </p:txBody>
      </p:sp>
      <p:sp>
        <p:nvSpPr>
          <p:cNvPr id="26" name="Letter"/>
          <p:cNvSpPr>
            <a:spLocks noChangeAspect="1" noEditPoints="1" noChangeArrowheads="1"/>
          </p:cNvSpPr>
          <p:nvPr/>
        </p:nvSpPr>
        <p:spPr bwMode="auto">
          <a:xfrm>
            <a:off x="4064939" y="35945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1</a:t>
            </a:r>
            <a:endParaRPr lang="en-US" sz="100" dirty="0">
              <a:solidFill>
                <a:schemeClr val="bg1"/>
              </a:solidFill>
            </a:endParaRPr>
          </a:p>
        </p:txBody>
      </p:sp>
      <p:sp>
        <p:nvSpPr>
          <p:cNvPr id="27" name="Rectangle 26"/>
          <p:cNvSpPr/>
          <p:nvPr/>
        </p:nvSpPr>
        <p:spPr>
          <a:xfrm>
            <a:off x="4223029" y="5562600"/>
            <a:ext cx="348971" cy="830997"/>
          </a:xfrm>
          <a:prstGeom prst="rect">
            <a:avLst/>
          </a:prstGeom>
        </p:spPr>
        <p:txBody>
          <a:bodyPr wrap="square">
            <a:spAutoFit/>
          </a:bodyPr>
          <a:lstStyle/>
          <a:p>
            <a:pPr algn="ctr"/>
            <a:r>
              <a:rPr lang="en-US" sz="4800" b="1" dirty="0" smtClean="0"/>
              <a:t>0</a:t>
            </a:r>
            <a:endParaRPr lang="en-US" sz="4800" b="1" dirty="0"/>
          </a:p>
        </p:txBody>
      </p:sp>
      <p:sp>
        <p:nvSpPr>
          <p:cNvPr id="30" name="Letter"/>
          <p:cNvSpPr>
            <a:spLocks noChangeAspect="1" noEditPoints="1" noChangeArrowheads="1"/>
          </p:cNvSpPr>
          <p:nvPr/>
        </p:nvSpPr>
        <p:spPr bwMode="auto">
          <a:xfrm>
            <a:off x="4064939" y="35945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3</a:t>
            </a:r>
            <a:endParaRPr lang="en-US" sz="100" dirty="0">
              <a:solidFill>
                <a:schemeClr val="bg1"/>
              </a:solidFill>
            </a:endParaRPr>
          </a:p>
        </p:txBody>
      </p:sp>
      <p:sp>
        <p:nvSpPr>
          <p:cNvPr id="32" name="Letter"/>
          <p:cNvSpPr>
            <a:spLocks noChangeAspect="1" noEditPoints="1" noChangeArrowheads="1"/>
          </p:cNvSpPr>
          <p:nvPr/>
        </p:nvSpPr>
        <p:spPr bwMode="auto">
          <a:xfrm>
            <a:off x="4064939" y="3581400"/>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5</a:t>
            </a:r>
            <a:endParaRPr lang="en-US" sz="100" dirty="0">
              <a:solidFill>
                <a:schemeClr val="bg1"/>
              </a:solidFill>
            </a:endParaRPr>
          </a:p>
        </p:txBody>
      </p:sp>
      <p:sp>
        <p:nvSpPr>
          <p:cNvPr id="33" name="Letter"/>
          <p:cNvSpPr>
            <a:spLocks noChangeAspect="1" noEditPoints="1" noChangeArrowheads="1"/>
          </p:cNvSpPr>
          <p:nvPr/>
        </p:nvSpPr>
        <p:spPr bwMode="auto">
          <a:xfrm>
            <a:off x="4064939" y="3581400"/>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a:solidFill>
                  <a:schemeClr val="bg1"/>
                </a:solidFill>
              </a:rPr>
              <a:t>6</a:t>
            </a:r>
          </a:p>
        </p:txBody>
      </p:sp>
      <p:sp>
        <p:nvSpPr>
          <p:cNvPr id="34" name="Letter"/>
          <p:cNvSpPr>
            <a:spLocks noChangeAspect="1" noEditPoints="1" noChangeArrowheads="1"/>
          </p:cNvSpPr>
          <p:nvPr/>
        </p:nvSpPr>
        <p:spPr bwMode="auto">
          <a:xfrm>
            <a:off x="4064939" y="3581400"/>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7</a:t>
            </a:r>
            <a:endParaRPr lang="en-US" sz="100" dirty="0">
              <a:solidFill>
                <a:schemeClr val="bg1"/>
              </a:solidFill>
            </a:endParaRPr>
          </a:p>
        </p:txBody>
      </p:sp>
      <p:sp>
        <p:nvSpPr>
          <p:cNvPr id="35" name="Letter"/>
          <p:cNvSpPr>
            <a:spLocks noChangeAspect="1" noEditPoints="1" noChangeArrowheads="1"/>
          </p:cNvSpPr>
          <p:nvPr/>
        </p:nvSpPr>
        <p:spPr bwMode="auto">
          <a:xfrm>
            <a:off x="4064939" y="3581400"/>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8</a:t>
            </a:r>
            <a:endParaRPr lang="en-US" sz="100" dirty="0">
              <a:solidFill>
                <a:schemeClr val="bg1"/>
              </a:solidFill>
            </a:endParaRPr>
          </a:p>
        </p:txBody>
      </p:sp>
      <p:sp>
        <p:nvSpPr>
          <p:cNvPr id="36" name="Letter"/>
          <p:cNvSpPr>
            <a:spLocks noChangeAspect="1" noEditPoints="1" noChangeArrowheads="1"/>
          </p:cNvSpPr>
          <p:nvPr/>
        </p:nvSpPr>
        <p:spPr bwMode="auto">
          <a:xfrm>
            <a:off x="4064939" y="35945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r>
              <a:rPr lang="en-US" sz="100" dirty="0" smtClean="0">
                <a:solidFill>
                  <a:schemeClr val="bg1"/>
                </a:solidFill>
              </a:rPr>
              <a:t>9</a:t>
            </a:r>
            <a:endParaRPr lang="en-US" sz="100" dirty="0">
              <a:solidFill>
                <a:schemeClr val="bg1"/>
              </a:solidFill>
            </a:endParaRPr>
          </a:p>
        </p:txBody>
      </p:sp>
    </p:spTree>
    <p:extLst>
      <p:ext uri="{BB962C8B-B14F-4D97-AF65-F5344CB8AC3E}">
        <p14:creationId xmlns:p14="http://schemas.microsoft.com/office/powerpoint/2010/main" val="98031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3.7037E-7 L -0.25504 0.06759 " pathEditMode="relative" rAng="0" ptsTypes="AA">
                                      <p:cBhvr>
                                        <p:cTn id="20" dur="1000" fill="hold"/>
                                        <p:tgtEl>
                                          <p:spTgt spid="26"/>
                                        </p:tgtEl>
                                        <p:attrNameLst>
                                          <p:attrName>ppt_x</p:attrName>
                                          <p:attrName>ppt_y</p:attrName>
                                        </p:attrNameLst>
                                      </p:cBhvr>
                                      <p:rCtr x="-12760" y="3380"/>
                                    </p:animMotion>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3"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50" presetClass="path" presetSubtype="0" repeatCount="indefinite" accel="50000" decel="50000" fill="hold" grpId="0" nodeType="withEffect">
                                  <p:stCondLst>
                                    <p:cond delay="0"/>
                                  </p:stCondLst>
                                  <p:endCondLst>
                                    <p:cond evt="onNext" delay="0">
                                      <p:tgtEl>
                                        <p:sldTgt/>
                                      </p:tgtEl>
                                    </p:cond>
                                  </p:endCondLst>
                                  <p:childTnLst>
                                    <p:animMotion origin="layout" path="M 1.11111E-6 1.48148E-6 L 0.25746 0.20254 C 0.2566 0.23657 0.0783 0.16713 -0.00365 0.15995 L -0.24254 0.07129 " pathEditMode="relative" rAng="0" ptsTypes="AAAA">
                                      <p:cBhvr>
                                        <p:cTn id="37" dur="1000" fill="hold"/>
                                        <p:tgtEl>
                                          <p:spTgt spid="29"/>
                                        </p:tgtEl>
                                        <p:attrNameLst>
                                          <p:attrName>ppt_x</p:attrName>
                                          <p:attrName>ppt_y</p:attrName>
                                        </p:attrNameLst>
                                      </p:cBhvr>
                                      <p:rCtr x="747" y="10579"/>
                                    </p:animMotion>
                                  </p:childTnLst>
                                </p:cTn>
                              </p:par>
                              <p:par>
                                <p:cTn id="38"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3.7037E-7 L -0.25504 0.06759 " pathEditMode="relative" rAng="0" ptsTypes="AA">
                                      <p:cBhvr>
                                        <p:cTn id="39" dur="1000" fill="hold"/>
                                        <p:tgtEl>
                                          <p:spTgt spid="30"/>
                                        </p:tgtEl>
                                        <p:attrNameLst>
                                          <p:attrName>ppt_x</p:attrName>
                                          <p:attrName>ppt_y</p:attrName>
                                        </p:attrNameLst>
                                      </p:cBhvr>
                                      <p:rCtr x="-12760" y="3380"/>
                                    </p:animMotion>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30"/>
                                        </p:tgtEl>
                                      </p:cBhvr>
                                    </p:animEffect>
                                    <p:set>
                                      <p:cBhvr>
                                        <p:cTn id="47" dur="1" fill="hold">
                                          <p:stCondLst>
                                            <p:cond delay="499"/>
                                          </p:stCondLst>
                                        </p:cTn>
                                        <p:tgtEl>
                                          <p:spTgt spid="30"/>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29"/>
                                        </p:tgtEl>
                                      </p:cBhvr>
                                    </p:animEffect>
                                    <p:set>
                                      <p:cBhvr>
                                        <p:cTn id="50" dur="1" fill="hold">
                                          <p:stCondLst>
                                            <p:cond delay="499"/>
                                          </p:stCondLst>
                                        </p:cTn>
                                        <p:tgtEl>
                                          <p:spTgt spid="29"/>
                                        </p:tgtEl>
                                        <p:attrNameLst>
                                          <p:attrName>style.visibility</p:attrName>
                                        </p:attrNameLst>
                                      </p:cBhvr>
                                      <p:to>
                                        <p:strVal val="hidden"/>
                                      </p:to>
                                    </p:se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3"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3.7037E-7 L 0.25989 0.21204 " pathEditMode="relative" rAng="0" ptsTypes="AA">
                                      <p:cBhvr>
                                        <p:cTn id="61" dur="1000" fill="hold"/>
                                        <p:tgtEl>
                                          <p:spTgt spid="16"/>
                                        </p:tgtEl>
                                        <p:attrNameLst>
                                          <p:attrName>ppt_x</p:attrName>
                                          <p:attrName>ppt_y</p:attrName>
                                        </p:attrNameLst>
                                      </p:cBhvr>
                                      <p:rCtr x="12986" y="10602"/>
                                    </p:animMotion>
                                  </p:childTnLst>
                                </p:cTn>
                              </p:par>
                              <p:par>
                                <p:cTn id="62"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1.48148E-6 L -0.25504 0.06759 " pathEditMode="relative" rAng="0" ptsTypes="AA">
                                      <p:cBhvr>
                                        <p:cTn id="63" dur="1000" fill="hold"/>
                                        <p:tgtEl>
                                          <p:spTgt spid="32"/>
                                        </p:tgtEl>
                                        <p:attrNameLst>
                                          <p:attrName>ppt_x</p:attrName>
                                          <p:attrName>ppt_y</p:attrName>
                                        </p:attrNameLst>
                                      </p:cBhvr>
                                      <p:rCtr x="-12760" y="3380"/>
                                    </p:animMotion>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par>
                                <p:cTn id="75" presetID="10" presetClass="entr" presetSubtype="0" fill="hold" grpId="2"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10" presetClass="entr" presetSubtype="0" fill="hold"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par>
                                <p:cTn id="81" presetID="10" presetClass="entr" presetSubtype="0" fill="hold" grpId="1"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1"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par>
                                <p:cTn id="87"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1.48148E-6 L -0.25504 0.06759 " pathEditMode="relative" rAng="0" ptsTypes="AA">
                                      <p:cBhvr>
                                        <p:cTn id="88" dur="1000" fill="hold"/>
                                        <p:tgtEl>
                                          <p:spTgt spid="33"/>
                                        </p:tgtEl>
                                        <p:attrNameLst>
                                          <p:attrName>ppt_x</p:attrName>
                                          <p:attrName>ppt_y</p:attrName>
                                        </p:attrNameLst>
                                      </p:cBhvr>
                                      <p:rCtr x="-12760" y="3380"/>
                                    </p:animMotion>
                                  </p:childTnLst>
                                </p:cTn>
                              </p:par>
                              <p:par>
                                <p:cTn id="89" presetID="50" presetClass="path" presetSubtype="0" repeatCount="indefinite" accel="50000" decel="50000" fill="hold" grpId="0" nodeType="withEffect">
                                  <p:stCondLst>
                                    <p:cond delay="0"/>
                                  </p:stCondLst>
                                  <p:endCondLst>
                                    <p:cond evt="onNext" delay="0">
                                      <p:tgtEl>
                                        <p:sldTgt/>
                                      </p:tgtEl>
                                    </p:cond>
                                  </p:endCondLst>
                                  <p:childTnLst>
                                    <p:animMotion origin="layout" path="M 1.11111E-6 1.48148E-6 L 0.25746 0.20254 C 0.2566 0.23657 0.0783 0.16713 -0.00365 0.15995 L -0.24254 0.07129 " pathEditMode="relative" rAng="0" ptsTypes="AAAA">
                                      <p:cBhvr>
                                        <p:cTn id="90" dur="1000" fill="hold"/>
                                        <p:tgtEl>
                                          <p:spTgt spid="34"/>
                                        </p:tgtEl>
                                        <p:attrNameLst>
                                          <p:attrName>ppt_x</p:attrName>
                                          <p:attrName>ppt_y</p:attrName>
                                        </p:attrNameLst>
                                      </p:cBhvr>
                                      <p:rCtr x="747" y="10579"/>
                                    </p:animMotion>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2" nodeType="click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500"/>
                                        <p:tgtEl>
                                          <p:spTgt spid="34"/>
                                        </p:tgtEl>
                                      </p:cBhvr>
                                    </p:animEffect>
                                    <p:set>
                                      <p:cBhvr>
                                        <p:cTn id="98" dur="1" fill="hold">
                                          <p:stCondLst>
                                            <p:cond delay="499"/>
                                          </p:stCondLst>
                                        </p:cTn>
                                        <p:tgtEl>
                                          <p:spTgt spid="34"/>
                                        </p:tgtEl>
                                        <p:attrNameLst>
                                          <p:attrName>style.visibility</p:attrName>
                                        </p:attrNameLst>
                                      </p:cBhvr>
                                      <p:to>
                                        <p:strVal val="hidden"/>
                                      </p:to>
                                    </p:set>
                                  </p:childTnLst>
                                </p:cTn>
                              </p:par>
                              <p:par>
                                <p:cTn id="99" presetID="10" presetClass="exit" presetSubtype="0" fill="hold" grpId="3" nodeType="withEffect">
                                  <p:stCondLst>
                                    <p:cond delay="0"/>
                                  </p:stCondLst>
                                  <p:childTnLst>
                                    <p:animEffect transition="out" filter="fade">
                                      <p:cBhvr>
                                        <p:cTn id="100" dur="500"/>
                                        <p:tgtEl>
                                          <p:spTgt spid="21"/>
                                        </p:tgtEl>
                                      </p:cBhvr>
                                    </p:animEffect>
                                    <p:set>
                                      <p:cBhvr>
                                        <p:cTn id="101" dur="1" fill="hold">
                                          <p:stCondLst>
                                            <p:cond delay="499"/>
                                          </p:stCondLst>
                                        </p:cTn>
                                        <p:tgtEl>
                                          <p:spTgt spid="21"/>
                                        </p:tgtEl>
                                        <p:attrNameLst>
                                          <p:attrName>style.visibility</p:attrName>
                                        </p:attrNameLst>
                                      </p:cBhvr>
                                      <p:to>
                                        <p:strVal val="hidden"/>
                                      </p:to>
                                    </p:set>
                                  </p:childTnLst>
                                </p:cTn>
                              </p:par>
                              <p:par>
                                <p:cTn id="102" presetID="10" presetClass="entr" presetSubtype="0" fill="hold" grpId="2"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par>
                                <p:cTn id="105" presetID="10" presetClass="entr" presetSubtype="0" fill="hold" nodeType="with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500"/>
                                        <p:tgtEl>
                                          <p:spTgt spid="9"/>
                                        </p:tgtEl>
                                      </p:cBhvr>
                                    </p:animEffect>
                                  </p:childTnLst>
                                </p:cTn>
                              </p:par>
                              <p:par>
                                <p:cTn id="108" presetID="10" presetClass="entr" presetSubtype="0" fill="hold" grpId="2"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1"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1.48148E-6 L 0.25989 0.21204 " pathEditMode="relative" rAng="0" ptsTypes="AA">
                                      <p:cBhvr>
                                        <p:cTn id="115" dur="1000" fill="hold"/>
                                        <p:tgtEl>
                                          <p:spTgt spid="35"/>
                                        </p:tgtEl>
                                        <p:attrNameLst>
                                          <p:attrName>ppt_x</p:attrName>
                                          <p:attrName>ppt_y</p:attrName>
                                        </p:attrNameLst>
                                      </p:cBhvr>
                                      <p:rCtr x="12986" y="10602"/>
                                    </p:animMotion>
                                  </p:childTnLst>
                                </p:cTn>
                              </p:par>
                              <p:par>
                                <p:cTn id="116"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3.7037E-7 L -0.25504 0.06759 " pathEditMode="relative" rAng="0" ptsTypes="AA">
                                      <p:cBhvr>
                                        <p:cTn id="117" dur="1000" fill="hold"/>
                                        <p:tgtEl>
                                          <p:spTgt spid="36"/>
                                        </p:tgtEl>
                                        <p:attrNameLst>
                                          <p:attrName>ppt_x</p:attrName>
                                          <p:attrName>ppt_y</p:attrName>
                                        </p:attrNameLst>
                                      </p:cBhvr>
                                      <p:rCtr x="-12760" y="3380"/>
                                    </p:animMotion>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fade">
                                      <p:cBhvr>
                                        <p:cTn id="122" dur="500"/>
                                        <p:tgtEl>
                                          <p:spTgt spid="18"/>
                                        </p:tgtEl>
                                      </p:cBhvr>
                                    </p:animEffect>
                                  </p:childTnLst>
                                </p:cTn>
                              </p:par>
                              <p:par>
                                <p:cTn id="123" presetID="10" presetClass="exit" presetSubtype="0" fill="hold" grpId="1" nodeType="withEffect">
                                  <p:stCondLst>
                                    <p:cond delay="0"/>
                                  </p:stCondLst>
                                  <p:childTnLst>
                                    <p:animEffect transition="out" filter="fade">
                                      <p:cBhvr>
                                        <p:cTn id="124" dur="500"/>
                                        <p:tgtEl>
                                          <p:spTgt spid="35"/>
                                        </p:tgtEl>
                                      </p:cBhvr>
                                    </p:animEffect>
                                    <p:set>
                                      <p:cBhvr>
                                        <p:cTn id="125" dur="1" fill="hold">
                                          <p:stCondLst>
                                            <p:cond delay="499"/>
                                          </p:stCondLst>
                                        </p:cTn>
                                        <p:tgtEl>
                                          <p:spTgt spid="35"/>
                                        </p:tgtEl>
                                        <p:attrNameLst>
                                          <p:attrName>style.visibility</p:attrName>
                                        </p:attrNameLst>
                                      </p:cBhvr>
                                      <p:to>
                                        <p:strVal val="hidden"/>
                                      </p:to>
                                    </p:set>
                                  </p:childTnLst>
                                </p:cTn>
                              </p:par>
                              <p:par>
                                <p:cTn id="126" presetID="10" presetClass="exit" presetSubtype="0" fill="hold" grpId="2" nodeType="withEffect">
                                  <p:stCondLst>
                                    <p:cond delay="0"/>
                                  </p:stCondLst>
                                  <p:childTnLst>
                                    <p:animEffect transition="out" filter="fade">
                                      <p:cBhvr>
                                        <p:cTn id="127" dur="500"/>
                                        <p:tgtEl>
                                          <p:spTgt spid="36"/>
                                        </p:tgtEl>
                                      </p:cBhvr>
                                    </p:animEffect>
                                    <p:set>
                                      <p:cBhvr>
                                        <p:cTn id="128" dur="1" fill="hold">
                                          <p:stCondLst>
                                            <p:cond delay="499"/>
                                          </p:stCondLst>
                                        </p:cTn>
                                        <p:tgtEl>
                                          <p:spTgt spid="36"/>
                                        </p:tgtEl>
                                        <p:attrNameLst>
                                          <p:attrName>style.visibility</p:attrName>
                                        </p:attrNameLst>
                                      </p:cBhvr>
                                      <p:to>
                                        <p:strVal val="hidden"/>
                                      </p:to>
                                    </p:set>
                                  </p:childTnLst>
                                </p:cTn>
                              </p:par>
                              <p:par>
                                <p:cTn id="129" presetID="10" presetClass="exit" presetSubtype="0" fill="hold" grpId="3" nodeType="withEffect">
                                  <p:stCondLst>
                                    <p:cond delay="0"/>
                                  </p:stCondLst>
                                  <p:childTnLst>
                                    <p:animEffect transition="out" filter="fade">
                                      <p:cBhvr>
                                        <p:cTn id="130" dur="500"/>
                                        <p:tgtEl>
                                          <p:spTgt spid="27"/>
                                        </p:tgtEl>
                                      </p:cBhvr>
                                    </p:animEffect>
                                    <p:set>
                                      <p:cBhvr>
                                        <p:cTn id="131"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16" grpId="0" animBg="1"/>
      <p:bldP spid="16" grpId="2" animBg="1"/>
      <p:bldP spid="16" grpId="3" animBg="1"/>
      <p:bldP spid="18" grpId="0" animBg="1"/>
      <p:bldP spid="21" grpId="0"/>
      <p:bldP spid="21" grpId="1"/>
      <p:bldP spid="21" grpId="2"/>
      <p:bldP spid="21" grpId="3"/>
      <p:bldP spid="26" grpId="0" animBg="1"/>
      <p:bldP spid="26" grpId="1" animBg="1"/>
      <p:bldP spid="26" grpId="3" animBg="1"/>
      <p:bldP spid="27" grpId="0"/>
      <p:bldP spid="27" grpId="1"/>
      <p:bldP spid="27" grpId="2"/>
      <p:bldP spid="27" grpId="3"/>
      <p:bldP spid="30" grpId="0" animBg="1"/>
      <p:bldP spid="30" grpId="1" animBg="1"/>
      <p:bldP spid="30" grpId="2" animBg="1"/>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P spid="36" grpId="0" animBg="1"/>
      <p:bldP spid="36" grpId="1" animBg="1"/>
      <p:bldP spid="3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67600" cy="1066800"/>
          </a:xfrm>
        </p:spPr>
        <p:txBody>
          <a:bodyPr>
            <a:noAutofit/>
          </a:bodyPr>
          <a:lstStyle/>
          <a:p>
            <a:pPr marL="571500" indent="-571500" algn="l">
              <a:buFont typeface="Arial" panose="020B0604020202020204" pitchFamily="34" charset="0"/>
              <a:buChar char="•"/>
            </a:pPr>
            <a:r>
              <a:rPr lang="en-US" sz="4000" dirty="0"/>
              <a:t>How </a:t>
            </a:r>
            <a:r>
              <a:rPr lang="en-US" sz="4000" dirty="0" smtClean="0"/>
              <a:t>to work in a network of Wi-Fi devices?</a:t>
            </a:r>
            <a:endParaRPr lang="en-US" sz="4000" dirty="0"/>
          </a:p>
        </p:txBody>
      </p:sp>
      <p:sp>
        <p:nvSpPr>
          <p:cNvPr id="4" name="Title 1"/>
          <p:cNvSpPr txBox="1">
            <a:spLocks/>
          </p:cNvSpPr>
          <p:nvPr/>
        </p:nvSpPr>
        <p:spPr>
          <a:xfrm>
            <a:off x="761999" y="2590800"/>
            <a:ext cx="74676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4000" dirty="0" smtClean="0"/>
              <a:t>How does the Wi-Fi device send data to the tag?</a:t>
            </a:r>
            <a:endParaRPr lang="en-US" sz="4000" dirty="0"/>
          </a:p>
        </p:txBody>
      </p:sp>
      <p:sp>
        <p:nvSpPr>
          <p:cNvPr id="3" name="Rectangle 2"/>
          <p:cNvSpPr/>
          <p:nvPr/>
        </p:nvSpPr>
        <p:spPr>
          <a:xfrm>
            <a:off x="762000" y="4724400"/>
            <a:ext cx="7467600" cy="1323439"/>
          </a:xfrm>
          <a:prstGeom prst="rect">
            <a:avLst/>
          </a:prstGeom>
        </p:spPr>
        <p:txBody>
          <a:bodyPr wrap="square">
            <a:spAutoFit/>
          </a:bodyPr>
          <a:lstStyle/>
          <a:p>
            <a:pPr marL="571500" indent="-571500">
              <a:buFont typeface="Arial" panose="020B0604020202020204" pitchFamily="34" charset="0"/>
              <a:buChar char="•"/>
            </a:pPr>
            <a:r>
              <a:rPr lang="en-US" sz="4000" dirty="0" smtClean="0"/>
              <a:t>How </a:t>
            </a:r>
            <a:r>
              <a:rPr lang="en-US" sz="4000" dirty="0"/>
              <a:t>do we design a network with multiple </a:t>
            </a:r>
            <a:r>
              <a:rPr lang="en-US" sz="4000" dirty="0" smtClean="0"/>
              <a:t>tags?</a:t>
            </a:r>
            <a:endParaRPr lang="en-US" sz="4000" dirty="0"/>
          </a:p>
        </p:txBody>
      </p:sp>
    </p:spTree>
    <p:extLst>
      <p:ext uri="{BB962C8B-B14F-4D97-AF65-F5344CB8AC3E}">
        <p14:creationId xmlns:p14="http://schemas.microsoft.com/office/powerpoint/2010/main" val="204791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467600" cy="1066800"/>
          </a:xfrm>
        </p:spPr>
        <p:txBody>
          <a:bodyPr>
            <a:noAutofit/>
          </a:bodyPr>
          <a:lstStyle/>
          <a:p>
            <a:pPr marL="571500" indent="-571500" algn="l">
              <a:buFont typeface="Arial" panose="020B0604020202020204" pitchFamily="34" charset="0"/>
              <a:buChar char="•"/>
            </a:pPr>
            <a:r>
              <a:rPr lang="en-US" sz="4000" dirty="0"/>
              <a:t>How </a:t>
            </a:r>
            <a:r>
              <a:rPr lang="en-US" sz="4000" dirty="0" smtClean="0"/>
              <a:t>to work in a network of Wi-Fi devices?</a:t>
            </a:r>
            <a:endParaRPr lang="en-US" sz="4000" dirty="0"/>
          </a:p>
        </p:txBody>
      </p:sp>
      <p:sp>
        <p:nvSpPr>
          <p:cNvPr id="4" name="Title 1"/>
          <p:cNvSpPr txBox="1">
            <a:spLocks/>
          </p:cNvSpPr>
          <p:nvPr/>
        </p:nvSpPr>
        <p:spPr>
          <a:xfrm>
            <a:off x="761999" y="2590800"/>
            <a:ext cx="746760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4000" dirty="0" smtClean="0"/>
              <a:t>How does the Wi-Fi device send data to the tag?</a:t>
            </a:r>
            <a:endParaRPr lang="en-US" sz="4000" dirty="0"/>
          </a:p>
        </p:txBody>
      </p:sp>
      <p:sp>
        <p:nvSpPr>
          <p:cNvPr id="3" name="Rectangle 2"/>
          <p:cNvSpPr/>
          <p:nvPr/>
        </p:nvSpPr>
        <p:spPr>
          <a:xfrm>
            <a:off x="762000" y="4724400"/>
            <a:ext cx="7467600" cy="1323439"/>
          </a:xfrm>
          <a:prstGeom prst="rect">
            <a:avLst/>
          </a:prstGeom>
        </p:spPr>
        <p:txBody>
          <a:bodyPr wrap="square">
            <a:spAutoFit/>
          </a:bodyPr>
          <a:lstStyle/>
          <a:p>
            <a:pPr marL="571500" indent="-571500">
              <a:buFont typeface="Arial" panose="020B0604020202020204" pitchFamily="34" charset="0"/>
              <a:buChar char="•"/>
            </a:pPr>
            <a:r>
              <a:rPr lang="en-US" sz="4000" dirty="0" smtClean="0"/>
              <a:t>How </a:t>
            </a:r>
            <a:r>
              <a:rPr lang="en-US" sz="4000" dirty="0"/>
              <a:t>do we design a network with multiple </a:t>
            </a:r>
            <a:r>
              <a:rPr lang="en-US" sz="4000" dirty="0" smtClean="0"/>
              <a:t>tags?</a:t>
            </a:r>
            <a:endParaRPr lang="en-US" sz="4000" dirty="0"/>
          </a:p>
        </p:txBody>
      </p:sp>
      <p:sp>
        <p:nvSpPr>
          <p:cNvPr id="5" name="Rounded Rectangle 4"/>
          <p:cNvSpPr/>
          <p:nvPr/>
        </p:nvSpPr>
        <p:spPr>
          <a:xfrm>
            <a:off x="533400" y="304800"/>
            <a:ext cx="7848600" cy="1676400"/>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045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2.pcmag.com/media/images/361344-toshiba-kirabook-13-i17s-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 y="1197512"/>
            <a:ext cx="3352957" cy="24682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Challenge: Cannot Decode Packet Headers</a:t>
            </a:r>
            <a:endParaRPr lang="en-US" sz="4000" dirty="0">
              <a:solidFill>
                <a:schemeClr val="bg1"/>
              </a:solidFill>
            </a:endParaRPr>
          </a:p>
        </p:txBody>
      </p:sp>
      <p:pic>
        <p:nvPicPr>
          <p:cNvPr id="3" name="Picture 2" descr="C:\Users\anparks\Desktop\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454" y="4572000"/>
            <a:ext cx="1695746" cy="838200"/>
          </a:xfrm>
          <a:prstGeom prst="rect">
            <a:avLst/>
          </a:prstGeom>
          <a:noFill/>
          <a:scene3d>
            <a:camera prst="orthographicFront">
              <a:rot lat="20647406" lon="937452" rev="20192007"/>
            </a:camera>
            <a:lightRig rig="threePt" dir="t">
              <a:rot lat="0" lon="0" rev="1800000"/>
            </a:lightRig>
          </a:scene3d>
          <a:sp3d extrusionH="25400" prstMaterial="matte"/>
          <a:extLst>
            <a:ext uri="{909E8E84-426E-40DD-AFC4-6F175D3DCCD1}">
              <a14:hiddenFill xmlns:a14="http://schemas.microsoft.com/office/drawing/2010/main">
                <a:solidFill>
                  <a:srgbClr val="FFFFFF"/>
                </a:solidFill>
              </a14:hiddenFill>
            </a:ext>
          </a:extLst>
        </p:spPr>
      </p:pic>
      <p:pic>
        <p:nvPicPr>
          <p:cNvPr id="4" name="Picture 2" descr="C:\Users\anparks\Drive\Google Drive\temp\wifid-rfid\Google-Nexus-4-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886200"/>
            <a:ext cx="1371600" cy="257694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6397823"/>
            <a:ext cx="2362199" cy="400110"/>
          </a:xfrm>
          <a:prstGeom prst="rect">
            <a:avLst/>
          </a:prstGeom>
          <a:noFill/>
        </p:spPr>
        <p:txBody>
          <a:bodyPr wrap="square" rtlCol="0">
            <a:spAutoFit/>
          </a:bodyPr>
          <a:lstStyle/>
          <a:p>
            <a:pPr algn="ctr"/>
            <a:r>
              <a:rPr lang="en-US" sz="2000" b="1" dirty="0" smtClean="0"/>
              <a:t>Wi-Fi Device</a:t>
            </a:r>
            <a:endParaRPr lang="en-US" sz="2000" b="1" dirty="0"/>
          </a:p>
        </p:txBody>
      </p:sp>
      <p:sp>
        <p:nvSpPr>
          <p:cNvPr id="7" name="TextBox 6"/>
          <p:cNvSpPr txBox="1"/>
          <p:nvPr/>
        </p:nvSpPr>
        <p:spPr>
          <a:xfrm>
            <a:off x="6677172" y="5638800"/>
            <a:ext cx="2009628" cy="707886"/>
          </a:xfrm>
          <a:prstGeom prst="rect">
            <a:avLst/>
          </a:prstGeom>
          <a:noFill/>
        </p:spPr>
        <p:txBody>
          <a:bodyPr wrap="square" rtlCol="0">
            <a:spAutoFit/>
          </a:bodyPr>
          <a:lstStyle/>
          <a:p>
            <a:pPr algn="ctr"/>
            <a:r>
              <a:rPr lang="en-US" sz="2000" b="1" dirty="0" smtClean="0"/>
              <a:t>Wi-Fi Backscatter Tag</a:t>
            </a:r>
            <a:endParaRPr lang="en-US" sz="2000" b="1" dirty="0"/>
          </a:p>
        </p:txBody>
      </p:sp>
      <p:pic>
        <p:nvPicPr>
          <p:cNvPr id="2050" name="Picture 2" descr="https://d3nevzfk7ii3be.cloudfront.net/igi/dF6DITZNDVYNEGR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648" t="7140" r="18759" b="5851"/>
          <a:stretch/>
        </p:blipFill>
        <p:spPr bwMode="auto">
          <a:xfrm rot="1423350">
            <a:off x="6362219" y="1425375"/>
            <a:ext cx="1816845" cy="1957588"/>
          </a:xfrm>
          <a:prstGeom prst="rect">
            <a:avLst/>
          </a:prstGeom>
          <a:noFill/>
          <a:extLst>
            <a:ext uri="{909E8E84-426E-40DD-AFC4-6F175D3DCCD1}">
              <a14:hiddenFill xmlns:a14="http://schemas.microsoft.com/office/drawing/2010/main">
                <a:solidFill>
                  <a:srgbClr val="FFFFFF"/>
                </a:solidFill>
              </a14:hiddenFill>
            </a:ext>
          </a:extLst>
        </p:spPr>
      </p:pic>
      <p:sp>
        <p:nvSpPr>
          <p:cNvPr id="18" name="Letter"/>
          <p:cNvSpPr>
            <a:spLocks noChangeAspect="1" noEditPoints="1" noChangeArrowheads="1"/>
          </p:cNvSpPr>
          <p:nvPr/>
        </p:nvSpPr>
        <p:spPr bwMode="auto">
          <a:xfrm>
            <a:off x="4141139" y="2971800"/>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pic>
        <p:nvPicPr>
          <p:cNvPr id="19" name="Picture 3" descr="C:\Users\anparks\Drive\Google Drive\temp\wifid-router-reader\Linksys_Router_Setup _1.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6000" contrast="-46000"/>
                    </a14:imgEffect>
                  </a14:imgLayer>
                </a14:imgProps>
              </a:ext>
              <a:ext uri="{28A0092B-C50C-407E-A947-70E740481C1C}">
                <a14:useLocalDpi xmlns:a14="http://schemas.microsoft.com/office/drawing/2010/main" val="0"/>
              </a:ext>
            </a:extLst>
          </a:blip>
          <a:srcRect/>
          <a:stretch>
            <a:fillRect/>
          </a:stretch>
        </p:blipFill>
        <p:spPr bwMode="auto">
          <a:xfrm>
            <a:off x="3190292" y="1219200"/>
            <a:ext cx="2829508" cy="175738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1" name="Letter"/>
          <p:cNvSpPr>
            <a:spLocks noChangeAspect="1" noEditPoints="1" noChangeArrowheads="1"/>
          </p:cNvSpPr>
          <p:nvPr/>
        </p:nvSpPr>
        <p:spPr bwMode="auto">
          <a:xfrm>
            <a:off x="2667000" y="3124200"/>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2" name="Letter"/>
          <p:cNvSpPr>
            <a:spLocks noChangeAspect="1" noEditPoints="1" noChangeArrowheads="1"/>
          </p:cNvSpPr>
          <p:nvPr/>
        </p:nvSpPr>
        <p:spPr bwMode="auto">
          <a:xfrm>
            <a:off x="6579539" y="32135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5948662" y="4699469"/>
            <a:ext cx="756938" cy="786931"/>
            <a:chOff x="5948662" y="4699469"/>
            <a:chExt cx="756938" cy="786931"/>
          </a:xfrm>
        </p:grpSpPr>
        <p:sp>
          <p:nvSpPr>
            <p:cNvPr id="23" name="Letter"/>
            <p:cNvSpPr>
              <a:spLocks noChangeAspect="1" noEditPoints="1" noChangeArrowheads="1"/>
            </p:cNvSpPr>
            <p:nvPr/>
          </p:nvSpPr>
          <p:spPr bwMode="auto">
            <a:xfrm>
              <a:off x="5996278" y="4699469"/>
              <a:ext cx="583261" cy="291631"/>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5948662" y="4901625"/>
              <a:ext cx="756938" cy="584775"/>
            </a:xfrm>
            <a:prstGeom prst="rect">
              <a:avLst/>
            </a:prstGeom>
            <a:noFill/>
          </p:spPr>
          <p:txBody>
            <a:bodyPr wrap="none" rtlCol="0">
              <a:spAutoFit/>
            </a:bodyPr>
            <a:lstStyle/>
            <a:p>
              <a:r>
                <a:rPr lang="en-US" sz="3200" b="1" dirty="0" smtClean="0"/>
                <a:t>???</a:t>
              </a:r>
              <a:endParaRPr lang="en-US" sz="3200" b="1" dirty="0"/>
            </a:p>
          </p:txBody>
        </p:sp>
      </p:grpSp>
    </p:spTree>
    <p:extLst>
      <p:ext uri="{BB962C8B-B14F-4D97-AF65-F5344CB8AC3E}">
        <p14:creationId xmlns:p14="http://schemas.microsoft.com/office/powerpoint/2010/main" val="120453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1.85185E-6 L 0.41823 0.18982 " pathEditMode="relative" rAng="0" ptsTypes="AA">
                                      <p:cBhvr>
                                        <p:cTn id="6" dur="2000" fill="hold"/>
                                        <p:tgtEl>
                                          <p:spTgt spid="21"/>
                                        </p:tgtEl>
                                        <p:attrNameLst>
                                          <p:attrName>ppt_x</p:attrName>
                                          <p:attrName>ppt_y</p:attrName>
                                        </p:attrNameLst>
                                      </p:cBhvr>
                                      <p:rCtr x="20903" y="949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4.07407E-6 L 0.2599 0.21204 " pathEditMode="relative" rAng="0" ptsTypes="AA">
                                      <p:cBhvr>
                                        <p:cTn id="10" dur="2000" fill="hold"/>
                                        <p:tgtEl>
                                          <p:spTgt spid="18"/>
                                        </p:tgtEl>
                                        <p:attrNameLst>
                                          <p:attrName>ppt_x</p:attrName>
                                          <p:attrName>ppt_y</p:attrName>
                                        </p:attrNameLst>
                                      </p:cBhvr>
                                      <p:rCtr x="12986" y="1060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111E-6 -4.81481E-6 L -0.00972 0.16575 " pathEditMode="relative" rAng="0" ptsTypes="AA">
                                      <p:cBhvr>
                                        <p:cTn id="14" dur="2000" fill="hold"/>
                                        <p:tgtEl>
                                          <p:spTgt spid="22"/>
                                        </p:tgtEl>
                                        <p:attrNameLst>
                                          <p:attrName>ppt_x</p:attrName>
                                          <p:attrName>ppt_y</p:attrName>
                                        </p:attrNameLst>
                                      </p:cBhvr>
                                      <p:rCtr x="-486" y="8287"/>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35" presetClass="path" presetSubtype="0" accel="50000" decel="50000" fill="hold" nodeType="afterEffect">
                                  <p:stCondLst>
                                    <p:cond delay="0"/>
                                  </p:stCondLst>
                                  <p:childTnLst>
                                    <p:animMotion origin="layout" path="M 0 0 L -0.25 0 E" pathEditMode="relative" ptsTypes="">
                                      <p:cBhvr>
                                        <p:cTn id="22"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a:solidFill>
            <a:schemeClr val="tx1">
              <a:lumMod val="75000"/>
              <a:lumOff val="25000"/>
            </a:schemeClr>
          </a:solidFill>
        </p:spPr>
        <p:txBody>
          <a:bodyPr>
            <a:noAutofit/>
          </a:bodyPr>
          <a:lstStyle/>
          <a:p>
            <a:r>
              <a:rPr lang="en-US" sz="4000" dirty="0" smtClean="0">
                <a:solidFill>
                  <a:schemeClr val="bg1"/>
                </a:solidFill>
              </a:rPr>
              <a:t>Solution: </a:t>
            </a:r>
            <a:r>
              <a:rPr lang="en-US" sz="4000" dirty="0">
                <a:solidFill>
                  <a:schemeClr val="bg1"/>
                </a:solidFill>
              </a:rPr>
              <a:t>Be Agnostic to Wi-Fi Traffic</a:t>
            </a:r>
            <a:r>
              <a:rPr lang="en-US" sz="4000" dirty="0" smtClean="0">
                <a:solidFill>
                  <a:schemeClr val="bg1"/>
                </a:solidFill>
              </a:rPr>
              <a:t> </a:t>
            </a:r>
            <a:endParaRPr lang="en-US" sz="4000" dirty="0">
              <a:solidFill>
                <a:schemeClr val="bg1"/>
              </a:solidFill>
            </a:endParaRPr>
          </a:p>
        </p:txBody>
      </p:sp>
      <p:grpSp>
        <p:nvGrpSpPr>
          <p:cNvPr id="4" name="Group 3"/>
          <p:cNvGrpSpPr/>
          <p:nvPr/>
        </p:nvGrpSpPr>
        <p:grpSpPr>
          <a:xfrm>
            <a:off x="1143000" y="3749217"/>
            <a:ext cx="4716099" cy="543691"/>
            <a:chOff x="1143000" y="3749217"/>
            <a:chExt cx="4716099" cy="543691"/>
          </a:xfrm>
        </p:grpSpPr>
        <p:sp>
          <p:nvSpPr>
            <p:cNvPr id="32" name="Rectangle 31"/>
            <p:cNvSpPr>
              <a:spLocks noChangeAspect="1"/>
            </p:cNvSpPr>
            <p:nvPr/>
          </p:nvSpPr>
          <p:spPr>
            <a:xfrm>
              <a:off x="2667000" y="3749217"/>
              <a:ext cx="14703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3" name="Rectangle 32"/>
            <p:cNvSpPr>
              <a:spLocks noChangeAspect="1"/>
            </p:cNvSpPr>
            <p:nvPr/>
          </p:nvSpPr>
          <p:spPr>
            <a:xfrm>
              <a:off x="2853085" y="3749217"/>
              <a:ext cx="275045"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4" name="Rectangle 33"/>
            <p:cNvSpPr>
              <a:spLocks noChangeAspect="1"/>
            </p:cNvSpPr>
            <p:nvPr/>
          </p:nvSpPr>
          <p:spPr>
            <a:xfrm>
              <a:off x="3543649" y="3749217"/>
              <a:ext cx="14703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5" name="Rectangle 34"/>
            <p:cNvSpPr>
              <a:spLocks noChangeAspect="1"/>
            </p:cNvSpPr>
            <p:nvPr/>
          </p:nvSpPr>
          <p:spPr>
            <a:xfrm>
              <a:off x="3691286" y="3749217"/>
              <a:ext cx="14703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6" name="Rectangle 35"/>
            <p:cNvSpPr>
              <a:spLocks noChangeAspect="1"/>
            </p:cNvSpPr>
            <p:nvPr/>
          </p:nvSpPr>
          <p:spPr>
            <a:xfrm>
              <a:off x="4153249" y="3749217"/>
              <a:ext cx="14703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7" name="Rectangle 36"/>
            <p:cNvSpPr>
              <a:spLocks noChangeAspect="1"/>
            </p:cNvSpPr>
            <p:nvPr/>
          </p:nvSpPr>
          <p:spPr>
            <a:xfrm>
              <a:off x="4356477" y="3749217"/>
              <a:ext cx="291723"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8" name="Rectangle 37"/>
            <p:cNvSpPr>
              <a:spLocks noChangeAspect="1"/>
            </p:cNvSpPr>
            <p:nvPr/>
          </p:nvSpPr>
          <p:spPr>
            <a:xfrm>
              <a:off x="4686649" y="3749217"/>
              <a:ext cx="14703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9" name="Rectangle 38"/>
            <p:cNvSpPr>
              <a:spLocks noChangeAspect="1"/>
            </p:cNvSpPr>
            <p:nvPr/>
          </p:nvSpPr>
          <p:spPr>
            <a:xfrm>
              <a:off x="5623906" y="3749217"/>
              <a:ext cx="235193"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40" name="Rectangle 39"/>
            <p:cNvSpPr>
              <a:spLocks noChangeAspect="1"/>
            </p:cNvSpPr>
            <p:nvPr/>
          </p:nvSpPr>
          <p:spPr>
            <a:xfrm>
              <a:off x="4991449" y="3749217"/>
              <a:ext cx="14703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41" name="Rectangle 40"/>
            <p:cNvSpPr>
              <a:spLocks noChangeAspect="1"/>
            </p:cNvSpPr>
            <p:nvPr/>
          </p:nvSpPr>
          <p:spPr>
            <a:xfrm>
              <a:off x="5139086" y="3749217"/>
              <a:ext cx="14703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3" name="Rectangle 62"/>
            <p:cNvSpPr>
              <a:spLocks noChangeAspect="1"/>
            </p:cNvSpPr>
            <p:nvPr/>
          </p:nvSpPr>
          <p:spPr>
            <a:xfrm>
              <a:off x="1143000" y="3752130"/>
              <a:ext cx="165100"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6" name="Rectangle 65"/>
            <p:cNvSpPr>
              <a:spLocks noChangeAspect="1"/>
            </p:cNvSpPr>
            <p:nvPr/>
          </p:nvSpPr>
          <p:spPr>
            <a:xfrm>
              <a:off x="1867250" y="3749515"/>
              <a:ext cx="549562" cy="540778"/>
            </a:xfrm>
            <a:prstGeom prst="rect">
              <a:avLst/>
            </a:prstGeom>
            <a:solidFill>
              <a:srgbClr val="FF0000"/>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grpSp>
      <p:grpSp>
        <p:nvGrpSpPr>
          <p:cNvPr id="3" name="Group 2"/>
          <p:cNvGrpSpPr/>
          <p:nvPr/>
        </p:nvGrpSpPr>
        <p:grpSpPr>
          <a:xfrm>
            <a:off x="1143000" y="2757065"/>
            <a:ext cx="6515100" cy="461665"/>
            <a:chOff x="1143000" y="2757065"/>
            <a:chExt cx="6515100" cy="461665"/>
          </a:xfrm>
        </p:grpSpPr>
        <p:sp>
          <p:nvSpPr>
            <p:cNvPr id="53" name="TextBox 52"/>
            <p:cNvSpPr txBox="1">
              <a:spLocks noChangeAspect="1"/>
            </p:cNvSpPr>
            <p:nvPr/>
          </p:nvSpPr>
          <p:spPr>
            <a:xfrm>
              <a:off x="2638123" y="2757065"/>
              <a:ext cx="534609" cy="461665"/>
            </a:xfrm>
            <a:prstGeom prst="rect">
              <a:avLst/>
            </a:prstGeom>
            <a:noFill/>
          </p:spPr>
          <p:txBody>
            <a:bodyPr wrap="square" rtlCol="0">
              <a:spAutoFit/>
            </a:bodyPr>
            <a:lstStyle/>
            <a:p>
              <a:pPr algn="ctr"/>
              <a:r>
                <a:rPr lang="en-US" sz="2400" dirty="0"/>
                <a:t>0</a:t>
              </a:r>
            </a:p>
          </p:txBody>
        </p:sp>
        <p:sp>
          <p:nvSpPr>
            <p:cNvPr id="54" name="TextBox 53"/>
            <p:cNvSpPr txBox="1">
              <a:spLocks noChangeAspect="1"/>
            </p:cNvSpPr>
            <p:nvPr/>
          </p:nvSpPr>
          <p:spPr>
            <a:xfrm>
              <a:off x="4133246" y="2757065"/>
              <a:ext cx="534609" cy="461665"/>
            </a:xfrm>
            <a:prstGeom prst="rect">
              <a:avLst/>
            </a:prstGeom>
            <a:noFill/>
          </p:spPr>
          <p:txBody>
            <a:bodyPr wrap="square" rtlCol="0">
              <a:spAutoFit/>
            </a:bodyPr>
            <a:lstStyle/>
            <a:p>
              <a:pPr algn="ctr"/>
              <a:r>
                <a:rPr lang="en-US" sz="2400" dirty="0"/>
                <a:t>0</a:t>
              </a:r>
            </a:p>
          </p:txBody>
        </p:sp>
        <p:sp>
          <p:nvSpPr>
            <p:cNvPr id="55" name="TextBox 54"/>
            <p:cNvSpPr txBox="1">
              <a:spLocks noChangeAspect="1"/>
            </p:cNvSpPr>
            <p:nvPr/>
          </p:nvSpPr>
          <p:spPr>
            <a:xfrm>
              <a:off x="5628369" y="2757065"/>
              <a:ext cx="534609" cy="461665"/>
            </a:xfrm>
            <a:prstGeom prst="rect">
              <a:avLst/>
            </a:prstGeom>
            <a:noFill/>
          </p:spPr>
          <p:txBody>
            <a:bodyPr wrap="square" rtlCol="0">
              <a:spAutoFit/>
            </a:bodyPr>
            <a:lstStyle/>
            <a:p>
              <a:pPr algn="ctr"/>
              <a:r>
                <a:rPr lang="en-US" sz="2400" dirty="0" smtClean="0"/>
                <a:t>1</a:t>
              </a:r>
              <a:endParaRPr lang="en-US" sz="2400" dirty="0"/>
            </a:p>
          </p:txBody>
        </p:sp>
        <p:sp>
          <p:nvSpPr>
            <p:cNvPr id="75" name="TextBox 74"/>
            <p:cNvSpPr txBox="1">
              <a:spLocks noChangeAspect="1"/>
            </p:cNvSpPr>
            <p:nvPr/>
          </p:nvSpPr>
          <p:spPr>
            <a:xfrm>
              <a:off x="1143000" y="2757065"/>
              <a:ext cx="534609" cy="461665"/>
            </a:xfrm>
            <a:prstGeom prst="rect">
              <a:avLst/>
            </a:prstGeom>
            <a:noFill/>
          </p:spPr>
          <p:txBody>
            <a:bodyPr wrap="square" rtlCol="0">
              <a:spAutoFit/>
            </a:bodyPr>
            <a:lstStyle/>
            <a:p>
              <a:pPr algn="ctr"/>
              <a:r>
                <a:rPr lang="en-US" sz="2400" dirty="0" smtClean="0"/>
                <a:t>1</a:t>
              </a:r>
              <a:endParaRPr lang="en-US" sz="2400" dirty="0"/>
            </a:p>
          </p:txBody>
        </p:sp>
        <p:sp>
          <p:nvSpPr>
            <p:cNvPr id="76" name="TextBox 75"/>
            <p:cNvSpPr txBox="1">
              <a:spLocks noChangeAspect="1"/>
            </p:cNvSpPr>
            <p:nvPr/>
          </p:nvSpPr>
          <p:spPr>
            <a:xfrm>
              <a:off x="7123491" y="2757065"/>
              <a:ext cx="534609" cy="461665"/>
            </a:xfrm>
            <a:prstGeom prst="rect">
              <a:avLst/>
            </a:prstGeom>
            <a:noFill/>
          </p:spPr>
          <p:txBody>
            <a:bodyPr wrap="square" rtlCol="0">
              <a:spAutoFit/>
            </a:bodyPr>
            <a:lstStyle/>
            <a:p>
              <a:pPr algn="ctr"/>
              <a:r>
                <a:rPr lang="en-US" sz="2400" dirty="0"/>
                <a:t>0</a:t>
              </a:r>
            </a:p>
          </p:txBody>
        </p:sp>
      </p:grpSp>
      <p:grpSp>
        <p:nvGrpSpPr>
          <p:cNvPr id="5" name="Group 4"/>
          <p:cNvGrpSpPr/>
          <p:nvPr/>
        </p:nvGrpSpPr>
        <p:grpSpPr>
          <a:xfrm>
            <a:off x="555833" y="4304506"/>
            <a:ext cx="6967954" cy="1486694"/>
            <a:chOff x="555833" y="4304506"/>
            <a:chExt cx="6967954" cy="1486694"/>
          </a:xfrm>
        </p:grpSpPr>
        <p:sp>
          <p:nvSpPr>
            <p:cNvPr id="46" name="TextBox 45"/>
            <p:cNvSpPr txBox="1">
              <a:spLocks noChangeAspect="1"/>
            </p:cNvSpPr>
            <p:nvPr/>
          </p:nvSpPr>
          <p:spPr>
            <a:xfrm rot="17030626">
              <a:off x="-16005" y="4880809"/>
              <a:ext cx="1482229" cy="338554"/>
            </a:xfrm>
            <a:prstGeom prst="rect">
              <a:avLst/>
            </a:prstGeom>
            <a:noFill/>
          </p:spPr>
          <p:txBody>
            <a:bodyPr wrap="square" rtlCol="0">
              <a:spAutoFit/>
            </a:bodyPr>
            <a:lstStyle/>
            <a:p>
              <a:pPr algn="ctr"/>
              <a:r>
                <a:rPr lang="en-US" sz="1600" dirty="0" smtClean="0"/>
                <a:t>10:34:12.12657</a:t>
              </a:r>
              <a:endParaRPr lang="en-US" sz="1600" dirty="0"/>
            </a:p>
          </p:txBody>
        </p:sp>
        <p:sp>
          <p:nvSpPr>
            <p:cNvPr id="47" name="TextBox 46"/>
            <p:cNvSpPr txBox="1">
              <a:spLocks noChangeAspect="1"/>
            </p:cNvSpPr>
            <p:nvPr/>
          </p:nvSpPr>
          <p:spPr>
            <a:xfrm rot="17030626">
              <a:off x="182115" y="4880809"/>
              <a:ext cx="1482229" cy="338554"/>
            </a:xfrm>
            <a:prstGeom prst="rect">
              <a:avLst/>
            </a:prstGeom>
            <a:noFill/>
          </p:spPr>
          <p:txBody>
            <a:bodyPr wrap="square" rtlCol="0">
              <a:spAutoFit/>
            </a:bodyPr>
            <a:lstStyle/>
            <a:p>
              <a:pPr algn="ctr"/>
              <a:r>
                <a:rPr lang="en-US" sz="1600" dirty="0" smtClean="0"/>
                <a:t>10:34:12.12663</a:t>
              </a:r>
              <a:endParaRPr lang="en-US" sz="1600" dirty="0"/>
            </a:p>
          </p:txBody>
        </p:sp>
        <p:sp>
          <p:nvSpPr>
            <p:cNvPr id="48" name="TextBox 47"/>
            <p:cNvSpPr txBox="1">
              <a:spLocks noChangeAspect="1"/>
            </p:cNvSpPr>
            <p:nvPr/>
          </p:nvSpPr>
          <p:spPr>
            <a:xfrm rot="17030626">
              <a:off x="469256" y="4880809"/>
              <a:ext cx="1482229" cy="338554"/>
            </a:xfrm>
            <a:prstGeom prst="rect">
              <a:avLst/>
            </a:prstGeom>
            <a:noFill/>
          </p:spPr>
          <p:txBody>
            <a:bodyPr wrap="square" rtlCol="0">
              <a:spAutoFit/>
            </a:bodyPr>
            <a:lstStyle/>
            <a:p>
              <a:pPr algn="ctr"/>
              <a:r>
                <a:rPr lang="en-US" sz="1600" dirty="0" smtClean="0"/>
                <a:t>10:34:12.12678</a:t>
              </a:r>
              <a:endParaRPr lang="en-US" sz="1600" dirty="0"/>
            </a:p>
          </p:txBody>
        </p:sp>
        <p:sp>
          <p:nvSpPr>
            <p:cNvPr id="49" name="TextBox 48"/>
            <p:cNvSpPr txBox="1">
              <a:spLocks noChangeAspect="1"/>
            </p:cNvSpPr>
            <p:nvPr/>
          </p:nvSpPr>
          <p:spPr>
            <a:xfrm rot="17030626">
              <a:off x="636896" y="4880809"/>
              <a:ext cx="1482229" cy="338554"/>
            </a:xfrm>
            <a:prstGeom prst="rect">
              <a:avLst/>
            </a:prstGeom>
            <a:noFill/>
          </p:spPr>
          <p:txBody>
            <a:bodyPr wrap="square" rtlCol="0">
              <a:spAutoFit/>
            </a:bodyPr>
            <a:lstStyle/>
            <a:p>
              <a:pPr algn="ctr"/>
              <a:r>
                <a:rPr lang="en-US" sz="1600" dirty="0" smtClean="0"/>
                <a:t>10:34:12.12698</a:t>
              </a:r>
              <a:endParaRPr lang="en-US" sz="1600" dirty="0"/>
            </a:p>
          </p:txBody>
        </p:sp>
        <p:sp>
          <p:nvSpPr>
            <p:cNvPr id="50" name="TextBox 49"/>
            <p:cNvSpPr txBox="1">
              <a:spLocks noChangeAspect="1"/>
            </p:cNvSpPr>
            <p:nvPr/>
          </p:nvSpPr>
          <p:spPr>
            <a:xfrm rot="17030626">
              <a:off x="898395" y="4880809"/>
              <a:ext cx="1482229" cy="338554"/>
            </a:xfrm>
            <a:prstGeom prst="rect">
              <a:avLst/>
            </a:prstGeom>
            <a:noFill/>
          </p:spPr>
          <p:txBody>
            <a:bodyPr wrap="square" rtlCol="0">
              <a:spAutoFit/>
            </a:bodyPr>
            <a:lstStyle/>
            <a:p>
              <a:pPr algn="ctr"/>
              <a:r>
                <a:rPr lang="en-US" sz="1600" dirty="0" smtClean="0"/>
                <a:t>10:34:12.12719</a:t>
              </a:r>
              <a:endParaRPr lang="en-US" sz="1600" dirty="0"/>
            </a:p>
          </p:txBody>
        </p:sp>
        <p:sp>
          <p:nvSpPr>
            <p:cNvPr id="51" name="TextBox 50"/>
            <p:cNvSpPr txBox="1">
              <a:spLocks noChangeAspect="1"/>
            </p:cNvSpPr>
            <p:nvPr/>
          </p:nvSpPr>
          <p:spPr>
            <a:xfrm rot="17030626">
              <a:off x="1657976" y="4880809"/>
              <a:ext cx="1482229" cy="338554"/>
            </a:xfrm>
            <a:prstGeom prst="rect">
              <a:avLst/>
            </a:prstGeom>
            <a:noFill/>
          </p:spPr>
          <p:txBody>
            <a:bodyPr wrap="square" rtlCol="0">
              <a:spAutoFit/>
            </a:bodyPr>
            <a:lstStyle/>
            <a:p>
              <a:pPr algn="ctr"/>
              <a:r>
                <a:rPr lang="en-US" sz="1600" dirty="0" smtClean="0"/>
                <a:t>10:34:12.12734</a:t>
              </a:r>
              <a:endParaRPr lang="en-US" sz="1600" dirty="0"/>
            </a:p>
          </p:txBody>
        </p:sp>
        <p:sp>
          <p:nvSpPr>
            <p:cNvPr id="77" name="TextBox 76"/>
            <p:cNvSpPr txBox="1">
              <a:spLocks noChangeAspect="1"/>
            </p:cNvSpPr>
            <p:nvPr/>
          </p:nvSpPr>
          <p:spPr>
            <a:xfrm rot="17030626">
              <a:off x="2346195" y="4876344"/>
              <a:ext cx="1482229" cy="338554"/>
            </a:xfrm>
            <a:prstGeom prst="rect">
              <a:avLst/>
            </a:prstGeom>
            <a:noFill/>
          </p:spPr>
          <p:txBody>
            <a:bodyPr wrap="square" rtlCol="0">
              <a:spAutoFit/>
            </a:bodyPr>
            <a:lstStyle/>
            <a:p>
              <a:pPr algn="ctr"/>
              <a:r>
                <a:rPr lang="en-US" sz="1600" dirty="0" smtClean="0"/>
                <a:t>10:34:12.12748</a:t>
              </a:r>
              <a:endParaRPr lang="en-US" sz="1600" dirty="0"/>
            </a:p>
          </p:txBody>
        </p:sp>
        <p:sp>
          <p:nvSpPr>
            <p:cNvPr id="78" name="TextBox 77"/>
            <p:cNvSpPr txBox="1">
              <a:spLocks noChangeAspect="1"/>
            </p:cNvSpPr>
            <p:nvPr/>
          </p:nvSpPr>
          <p:spPr>
            <a:xfrm rot="17030626">
              <a:off x="3184395" y="4876344"/>
              <a:ext cx="1482229" cy="338554"/>
            </a:xfrm>
            <a:prstGeom prst="rect">
              <a:avLst/>
            </a:prstGeom>
            <a:noFill/>
          </p:spPr>
          <p:txBody>
            <a:bodyPr wrap="square" rtlCol="0">
              <a:spAutoFit/>
            </a:bodyPr>
            <a:lstStyle/>
            <a:p>
              <a:pPr algn="ctr"/>
              <a:r>
                <a:rPr lang="en-US" sz="1600" dirty="0" smtClean="0"/>
                <a:t>10:34:12.12757</a:t>
              </a:r>
              <a:endParaRPr lang="en-US" sz="1600" dirty="0"/>
            </a:p>
          </p:txBody>
        </p:sp>
        <p:sp>
          <p:nvSpPr>
            <p:cNvPr id="79" name="TextBox 78"/>
            <p:cNvSpPr txBox="1">
              <a:spLocks noChangeAspect="1"/>
            </p:cNvSpPr>
            <p:nvPr/>
          </p:nvSpPr>
          <p:spPr>
            <a:xfrm rot="17030626">
              <a:off x="4675496" y="4876344"/>
              <a:ext cx="1482229" cy="338554"/>
            </a:xfrm>
            <a:prstGeom prst="rect">
              <a:avLst/>
            </a:prstGeom>
            <a:noFill/>
          </p:spPr>
          <p:txBody>
            <a:bodyPr wrap="square" rtlCol="0">
              <a:spAutoFit/>
            </a:bodyPr>
            <a:lstStyle/>
            <a:p>
              <a:pPr algn="ctr"/>
              <a:r>
                <a:rPr lang="en-US" sz="1600" dirty="0" smtClean="0"/>
                <a:t>10:34:12.12770</a:t>
              </a:r>
              <a:endParaRPr lang="en-US" sz="1600" dirty="0"/>
            </a:p>
          </p:txBody>
        </p:sp>
        <p:sp>
          <p:nvSpPr>
            <p:cNvPr id="80" name="TextBox 79"/>
            <p:cNvSpPr txBox="1">
              <a:spLocks noChangeAspect="1"/>
            </p:cNvSpPr>
            <p:nvPr/>
          </p:nvSpPr>
          <p:spPr>
            <a:xfrm rot="17030626">
              <a:off x="5086976" y="4876344"/>
              <a:ext cx="1482229" cy="338554"/>
            </a:xfrm>
            <a:prstGeom prst="rect">
              <a:avLst/>
            </a:prstGeom>
            <a:noFill/>
          </p:spPr>
          <p:txBody>
            <a:bodyPr wrap="square" rtlCol="0">
              <a:spAutoFit/>
            </a:bodyPr>
            <a:lstStyle/>
            <a:p>
              <a:pPr algn="ctr"/>
              <a:r>
                <a:rPr lang="en-US" sz="1600" dirty="0" smtClean="0"/>
                <a:t>10:34:12.12773</a:t>
              </a:r>
              <a:endParaRPr lang="en-US" sz="1600" dirty="0"/>
            </a:p>
          </p:txBody>
        </p:sp>
        <p:sp>
          <p:nvSpPr>
            <p:cNvPr id="81" name="TextBox 80"/>
            <p:cNvSpPr txBox="1">
              <a:spLocks noChangeAspect="1"/>
            </p:cNvSpPr>
            <p:nvPr/>
          </p:nvSpPr>
          <p:spPr>
            <a:xfrm rot="17030626">
              <a:off x="5239376" y="4876344"/>
              <a:ext cx="1482229" cy="338554"/>
            </a:xfrm>
            <a:prstGeom prst="rect">
              <a:avLst/>
            </a:prstGeom>
            <a:noFill/>
          </p:spPr>
          <p:txBody>
            <a:bodyPr wrap="square" rtlCol="0">
              <a:spAutoFit/>
            </a:bodyPr>
            <a:lstStyle/>
            <a:p>
              <a:pPr algn="ctr"/>
              <a:r>
                <a:rPr lang="en-US" sz="1600" dirty="0" smtClean="0"/>
                <a:t>10:34:12.12775</a:t>
              </a:r>
              <a:endParaRPr lang="en-US" sz="1600" dirty="0"/>
            </a:p>
          </p:txBody>
        </p:sp>
        <p:sp>
          <p:nvSpPr>
            <p:cNvPr id="82" name="TextBox 81"/>
            <p:cNvSpPr txBox="1">
              <a:spLocks noChangeAspect="1"/>
            </p:cNvSpPr>
            <p:nvPr/>
          </p:nvSpPr>
          <p:spPr>
            <a:xfrm rot="17030626">
              <a:off x="5391776" y="4876344"/>
              <a:ext cx="1482229" cy="338554"/>
            </a:xfrm>
            <a:prstGeom prst="rect">
              <a:avLst/>
            </a:prstGeom>
            <a:noFill/>
          </p:spPr>
          <p:txBody>
            <a:bodyPr wrap="square" rtlCol="0">
              <a:spAutoFit/>
            </a:bodyPr>
            <a:lstStyle/>
            <a:p>
              <a:pPr algn="ctr"/>
              <a:r>
                <a:rPr lang="en-US" sz="1600" dirty="0" smtClean="0"/>
                <a:t>10:34:12.12777</a:t>
              </a:r>
              <a:endParaRPr lang="en-US" sz="1600" dirty="0"/>
            </a:p>
          </p:txBody>
        </p:sp>
        <p:sp>
          <p:nvSpPr>
            <p:cNvPr id="83" name="TextBox 82"/>
            <p:cNvSpPr txBox="1">
              <a:spLocks noChangeAspect="1"/>
            </p:cNvSpPr>
            <p:nvPr/>
          </p:nvSpPr>
          <p:spPr>
            <a:xfrm rot="17030626">
              <a:off x="5544176" y="4876344"/>
              <a:ext cx="1482229" cy="338554"/>
            </a:xfrm>
            <a:prstGeom prst="rect">
              <a:avLst/>
            </a:prstGeom>
            <a:noFill/>
          </p:spPr>
          <p:txBody>
            <a:bodyPr wrap="square" rtlCol="0">
              <a:spAutoFit/>
            </a:bodyPr>
            <a:lstStyle/>
            <a:p>
              <a:pPr algn="ctr"/>
              <a:r>
                <a:rPr lang="en-US" sz="1600" dirty="0" smtClean="0"/>
                <a:t>10:34:12.12779</a:t>
              </a:r>
              <a:endParaRPr lang="en-US" sz="1600" dirty="0"/>
            </a:p>
          </p:txBody>
        </p:sp>
        <p:sp>
          <p:nvSpPr>
            <p:cNvPr id="84" name="TextBox 83"/>
            <p:cNvSpPr txBox="1">
              <a:spLocks noChangeAspect="1"/>
            </p:cNvSpPr>
            <p:nvPr/>
          </p:nvSpPr>
          <p:spPr>
            <a:xfrm rot="17030626">
              <a:off x="6153776" y="4876344"/>
              <a:ext cx="1482229" cy="338554"/>
            </a:xfrm>
            <a:prstGeom prst="rect">
              <a:avLst/>
            </a:prstGeom>
            <a:noFill/>
          </p:spPr>
          <p:txBody>
            <a:bodyPr wrap="square" rtlCol="0">
              <a:spAutoFit/>
            </a:bodyPr>
            <a:lstStyle/>
            <a:p>
              <a:pPr algn="ctr"/>
              <a:r>
                <a:rPr lang="en-US" sz="1600" dirty="0" smtClean="0"/>
                <a:t>10:34:12.12786</a:t>
              </a:r>
              <a:endParaRPr lang="en-US" sz="1600" dirty="0"/>
            </a:p>
          </p:txBody>
        </p:sp>
        <p:sp>
          <p:nvSpPr>
            <p:cNvPr id="85" name="TextBox 84"/>
            <p:cNvSpPr txBox="1">
              <a:spLocks noChangeAspect="1"/>
            </p:cNvSpPr>
            <p:nvPr/>
          </p:nvSpPr>
          <p:spPr>
            <a:xfrm rot="17030626">
              <a:off x="6613395" y="4876344"/>
              <a:ext cx="1482229" cy="338554"/>
            </a:xfrm>
            <a:prstGeom prst="rect">
              <a:avLst/>
            </a:prstGeom>
            <a:noFill/>
          </p:spPr>
          <p:txBody>
            <a:bodyPr wrap="square" rtlCol="0">
              <a:spAutoFit/>
            </a:bodyPr>
            <a:lstStyle/>
            <a:p>
              <a:pPr algn="ctr"/>
              <a:r>
                <a:rPr lang="en-US" sz="1600" dirty="0" smtClean="0"/>
                <a:t>10:34:12.12789</a:t>
              </a:r>
              <a:endParaRPr lang="en-US" sz="1600" dirty="0"/>
            </a:p>
          </p:txBody>
        </p:sp>
      </p:grpSp>
      <p:sp>
        <p:nvSpPr>
          <p:cNvPr id="86" name="Rectangle 85"/>
          <p:cNvSpPr/>
          <p:nvPr/>
        </p:nvSpPr>
        <p:spPr>
          <a:xfrm>
            <a:off x="114301" y="1229380"/>
            <a:ext cx="8915399" cy="523220"/>
          </a:xfrm>
          <a:prstGeom prst="rect">
            <a:avLst/>
          </a:prstGeom>
        </p:spPr>
        <p:txBody>
          <a:bodyPr wrap="square">
            <a:spAutoFit/>
          </a:bodyPr>
          <a:lstStyle/>
          <a:p>
            <a:pPr algn="ctr"/>
            <a:r>
              <a:rPr lang="en-US" sz="2800" dirty="0" smtClean="0"/>
              <a:t>Bin backscatter bits into time slots</a:t>
            </a:r>
            <a:endParaRPr lang="en-US" sz="2800" dirty="0"/>
          </a:p>
        </p:txBody>
      </p:sp>
      <p:sp>
        <p:nvSpPr>
          <p:cNvPr id="89" name="Rectangle 88"/>
          <p:cNvSpPr/>
          <p:nvPr/>
        </p:nvSpPr>
        <p:spPr>
          <a:xfrm>
            <a:off x="114301" y="5877580"/>
            <a:ext cx="8915399" cy="523220"/>
          </a:xfrm>
          <a:prstGeom prst="rect">
            <a:avLst/>
          </a:prstGeom>
        </p:spPr>
        <p:txBody>
          <a:bodyPr wrap="square">
            <a:spAutoFit/>
          </a:bodyPr>
          <a:lstStyle/>
          <a:p>
            <a:pPr algn="ctr"/>
            <a:r>
              <a:rPr lang="en-US" sz="2800" dirty="0" smtClean="0"/>
              <a:t>Use Wi-Fi timestamp to reconstruct bits</a:t>
            </a:r>
            <a:endParaRPr lang="en-US" sz="2800" dirty="0"/>
          </a:p>
        </p:txBody>
      </p:sp>
      <p:grpSp>
        <p:nvGrpSpPr>
          <p:cNvPr id="2" name="Group 1"/>
          <p:cNvGrpSpPr/>
          <p:nvPr/>
        </p:nvGrpSpPr>
        <p:grpSpPr>
          <a:xfrm>
            <a:off x="685800" y="1770930"/>
            <a:ext cx="7467600" cy="2813279"/>
            <a:chOff x="685800" y="1770930"/>
            <a:chExt cx="7467600" cy="2813279"/>
          </a:xfrm>
        </p:grpSpPr>
        <p:cxnSp>
          <p:nvCxnSpPr>
            <p:cNvPr id="9" name="Straight Connector 8"/>
            <p:cNvCxnSpPr/>
            <p:nvPr/>
          </p:nvCxnSpPr>
          <p:spPr>
            <a:xfrm>
              <a:off x="2179320" y="2613595"/>
              <a:ext cx="0" cy="19050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72840" y="2613595"/>
              <a:ext cx="0" cy="19706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66360" y="2613595"/>
              <a:ext cx="0" cy="19706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59880" y="2613595"/>
              <a:ext cx="0" cy="19706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473235" y="1770930"/>
              <a:ext cx="1868385" cy="769331"/>
              <a:chOff x="3200400" y="1976735"/>
              <a:chExt cx="1868385" cy="769331"/>
            </a:xfrm>
          </p:grpSpPr>
          <p:sp>
            <p:nvSpPr>
              <p:cNvPr id="42" name="Right Brace 41"/>
              <p:cNvSpPr>
                <a:spLocks noChangeAspect="1"/>
              </p:cNvSpPr>
              <p:nvPr/>
            </p:nvSpPr>
            <p:spPr>
              <a:xfrm rot="16200000">
                <a:off x="3986408" y="1869888"/>
                <a:ext cx="307665" cy="1444691"/>
              </a:xfrm>
              <a:prstGeom prst="rightBrace">
                <a:avLst>
                  <a:gd name="adj1" fmla="val 48332"/>
                  <a:gd name="adj2" fmla="val 4981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43" name="TextBox 42"/>
              <p:cNvSpPr txBox="1">
                <a:spLocks noChangeAspect="1"/>
              </p:cNvSpPr>
              <p:nvPr/>
            </p:nvSpPr>
            <p:spPr>
              <a:xfrm>
                <a:off x="3200400" y="1976735"/>
                <a:ext cx="1868385" cy="461665"/>
              </a:xfrm>
              <a:prstGeom prst="rect">
                <a:avLst/>
              </a:prstGeom>
              <a:noFill/>
            </p:spPr>
            <p:txBody>
              <a:bodyPr wrap="square" rtlCol="0">
                <a:spAutoFit/>
              </a:bodyPr>
              <a:lstStyle/>
              <a:p>
                <a:pPr algn="ctr"/>
                <a:r>
                  <a:rPr lang="en-US" sz="2400" dirty="0" smtClean="0"/>
                  <a:t>Time Slot</a:t>
                </a:r>
                <a:endParaRPr lang="en-US" sz="2400" dirty="0"/>
              </a:p>
            </p:txBody>
          </p:sp>
        </p:grpSp>
        <p:cxnSp>
          <p:nvCxnSpPr>
            <p:cNvPr id="58" name="Straight Connector 57"/>
            <p:cNvCxnSpPr/>
            <p:nvPr/>
          </p:nvCxnSpPr>
          <p:spPr>
            <a:xfrm>
              <a:off x="685800" y="2609130"/>
              <a:ext cx="0" cy="19050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153400" y="2609130"/>
              <a:ext cx="0" cy="1970614"/>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81000" y="3749217"/>
            <a:ext cx="8610600" cy="754327"/>
            <a:chOff x="381000" y="3749217"/>
            <a:chExt cx="8610600" cy="754327"/>
          </a:xfrm>
        </p:grpSpPr>
        <p:sp>
          <p:nvSpPr>
            <p:cNvPr id="13" name="TextBox 12"/>
            <p:cNvSpPr txBox="1">
              <a:spLocks noChangeAspect="1"/>
            </p:cNvSpPr>
            <p:nvPr/>
          </p:nvSpPr>
          <p:spPr>
            <a:xfrm>
              <a:off x="8535098" y="3752130"/>
              <a:ext cx="456502" cy="751414"/>
            </a:xfrm>
            <a:prstGeom prst="rect">
              <a:avLst/>
            </a:prstGeom>
            <a:noFill/>
          </p:spPr>
          <p:txBody>
            <a:bodyPr wrap="square" rtlCol="0">
              <a:spAutoFit/>
            </a:bodyPr>
            <a:lstStyle/>
            <a:p>
              <a:r>
                <a:rPr lang="en-US" sz="3200" dirty="0"/>
                <a:t>t</a:t>
              </a:r>
            </a:p>
          </p:txBody>
        </p:sp>
        <p:sp>
          <p:nvSpPr>
            <p:cNvPr id="14" name="Rectangle 13"/>
            <p:cNvSpPr>
              <a:spLocks noChangeAspect="1"/>
            </p:cNvSpPr>
            <p:nvPr/>
          </p:nvSpPr>
          <p:spPr>
            <a:xfrm>
              <a:off x="4006217" y="3749217"/>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26" name="Rectangle 25"/>
            <p:cNvSpPr>
              <a:spLocks noChangeAspect="1"/>
            </p:cNvSpPr>
            <p:nvPr/>
          </p:nvSpPr>
          <p:spPr>
            <a:xfrm>
              <a:off x="3162649" y="3749217"/>
              <a:ext cx="309638"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27" name="Rectangle 26"/>
            <p:cNvSpPr>
              <a:spLocks noChangeAspect="1"/>
            </p:cNvSpPr>
            <p:nvPr/>
          </p:nvSpPr>
          <p:spPr>
            <a:xfrm>
              <a:off x="2464149" y="3749217"/>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0" name="Rectangle 29"/>
            <p:cNvSpPr>
              <a:spLocks noChangeAspect="1"/>
            </p:cNvSpPr>
            <p:nvPr/>
          </p:nvSpPr>
          <p:spPr>
            <a:xfrm>
              <a:off x="5394959" y="3749217"/>
              <a:ext cx="238473"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31" name="Rectangle 30"/>
            <p:cNvSpPr>
              <a:spLocks noChangeAspect="1"/>
            </p:cNvSpPr>
            <p:nvPr/>
          </p:nvSpPr>
          <p:spPr>
            <a:xfrm>
              <a:off x="5911217" y="3749217"/>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0" name="Rectangle 59"/>
            <p:cNvSpPr>
              <a:spLocks noChangeAspect="1"/>
            </p:cNvSpPr>
            <p:nvPr/>
          </p:nvSpPr>
          <p:spPr>
            <a:xfrm>
              <a:off x="1308100" y="3752130"/>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1" name="Rectangle 60"/>
            <p:cNvSpPr>
              <a:spLocks noChangeAspect="1"/>
            </p:cNvSpPr>
            <p:nvPr/>
          </p:nvSpPr>
          <p:spPr>
            <a:xfrm>
              <a:off x="995968" y="3752130"/>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2" name="Rectangle 61"/>
            <p:cNvSpPr>
              <a:spLocks noChangeAspect="1"/>
            </p:cNvSpPr>
            <p:nvPr/>
          </p:nvSpPr>
          <p:spPr>
            <a:xfrm>
              <a:off x="767368" y="3752130"/>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4" name="Rectangle 63"/>
            <p:cNvSpPr>
              <a:spLocks noChangeAspect="1"/>
            </p:cNvSpPr>
            <p:nvPr/>
          </p:nvSpPr>
          <p:spPr>
            <a:xfrm>
              <a:off x="1447800" y="3752130"/>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5" name="Rectangle 64"/>
            <p:cNvSpPr>
              <a:spLocks noChangeAspect="1"/>
            </p:cNvSpPr>
            <p:nvPr/>
          </p:nvSpPr>
          <p:spPr>
            <a:xfrm>
              <a:off x="1639364" y="3752130"/>
              <a:ext cx="184150"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7" name="Rectangle 66"/>
            <p:cNvSpPr>
              <a:spLocks noChangeAspect="1"/>
            </p:cNvSpPr>
            <p:nvPr/>
          </p:nvSpPr>
          <p:spPr>
            <a:xfrm>
              <a:off x="6057267" y="3752130"/>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8" name="Rectangle 67"/>
            <p:cNvSpPr>
              <a:spLocks noChangeAspect="1"/>
            </p:cNvSpPr>
            <p:nvPr/>
          </p:nvSpPr>
          <p:spPr>
            <a:xfrm>
              <a:off x="6203317" y="3752130"/>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69" name="Rectangle 68"/>
            <p:cNvSpPr>
              <a:spLocks noChangeAspect="1"/>
            </p:cNvSpPr>
            <p:nvPr/>
          </p:nvSpPr>
          <p:spPr>
            <a:xfrm>
              <a:off x="6349367" y="3752130"/>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73" name="Rectangle 72"/>
            <p:cNvSpPr>
              <a:spLocks noChangeAspect="1"/>
            </p:cNvSpPr>
            <p:nvPr/>
          </p:nvSpPr>
          <p:spPr>
            <a:xfrm>
              <a:off x="6923118" y="3755043"/>
              <a:ext cx="310514"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sp>
          <p:nvSpPr>
            <p:cNvPr id="74" name="Rectangle 73"/>
            <p:cNvSpPr>
              <a:spLocks noChangeAspect="1"/>
            </p:cNvSpPr>
            <p:nvPr/>
          </p:nvSpPr>
          <p:spPr>
            <a:xfrm>
              <a:off x="7396768" y="3755043"/>
              <a:ext cx="147032" cy="540778"/>
            </a:xfrm>
            <a:prstGeom prst="rect">
              <a:avLst/>
            </a:prstGeom>
            <a:solidFill>
              <a:schemeClr val="accent1">
                <a:lumMod val="60000"/>
                <a:lumOff val="40000"/>
              </a:schemeClr>
            </a:solidFill>
            <a:ln w="190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b="1" dirty="0">
                <a:solidFill>
                  <a:schemeClr val="tx1"/>
                </a:solidFill>
                <a:latin typeface="Courier New" panose="02070309020205020404" pitchFamily="49" charset="0"/>
                <a:cs typeface="Courier New" panose="02070309020205020404" pitchFamily="49" charset="0"/>
              </a:endParaRPr>
            </a:p>
          </p:txBody>
        </p:sp>
        <p:cxnSp>
          <p:nvCxnSpPr>
            <p:cNvPr id="8" name="Straight Connector 7"/>
            <p:cNvCxnSpPr>
              <a:cxnSpLocks noChangeAspect="1"/>
            </p:cNvCxnSpPr>
            <p:nvPr/>
          </p:nvCxnSpPr>
          <p:spPr>
            <a:xfrm>
              <a:off x="381000" y="4302695"/>
              <a:ext cx="8229600" cy="0"/>
            </a:xfrm>
            <a:prstGeom prst="line">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190500" y="3105507"/>
            <a:ext cx="8763000" cy="646986"/>
          </a:xfrm>
          <a:prstGeom prst="roundRect">
            <a:avLst/>
          </a:prstGeom>
          <a:solidFill>
            <a:schemeClr val="tx1">
              <a:lumMod val="75000"/>
              <a:lumOff val="25000"/>
              <a:alpha val="90000"/>
            </a:schemeClr>
          </a:solidFill>
        </p:spPr>
        <p:txBody>
          <a:bodyPr wrap="square" rtlCol="0">
            <a:spAutoFit/>
          </a:bodyPr>
          <a:lstStyle/>
          <a:p>
            <a:pPr algn="ctr"/>
            <a:r>
              <a:rPr lang="en-US" sz="3200" dirty="0" smtClean="0">
                <a:solidFill>
                  <a:prstClr val="white"/>
                </a:solidFill>
              </a:rPr>
              <a:t>Adjust timeslots based on network traffic</a:t>
            </a:r>
            <a:endParaRPr lang="en-US" sz="3200" dirty="0">
              <a:solidFill>
                <a:srgbClr val="92D050"/>
              </a:solidFill>
            </a:endParaRPr>
          </a:p>
        </p:txBody>
      </p:sp>
    </p:spTree>
    <p:extLst>
      <p:ext uri="{BB962C8B-B14F-4D97-AF65-F5344CB8AC3E}">
        <p14:creationId xmlns:p14="http://schemas.microsoft.com/office/powerpoint/2010/main" val="249735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7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19115</TotalTime>
  <Words>3016</Words>
  <Application>Microsoft Office PowerPoint</Application>
  <PresentationFormat>On-screen Show (4:3)</PresentationFormat>
  <Paragraphs>360</Paragraphs>
  <Slides>25</Slides>
  <Notes>25</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Office Theme</vt:lpstr>
      <vt:lpstr>1_Office Theme</vt:lpstr>
      <vt:lpstr>3_Office Theme</vt:lpstr>
      <vt:lpstr>2_Office Theme</vt:lpstr>
      <vt:lpstr>6_Office Theme</vt:lpstr>
      <vt:lpstr>5_Office Theme</vt:lpstr>
      <vt:lpstr>PowerPoint Presentation</vt:lpstr>
      <vt:lpstr>PowerPoint Presentation</vt:lpstr>
      <vt:lpstr>PowerPoint Presentation</vt:lpstr>
      <vt:lpstr>Why is this hard?</vt:lpstr>
      <vt:lpstr>Wi-Fi Backscatter</vt:lpstr>
      <vt:lpstr>How to work in a network of Wi-Fi devices?</vt:lpstr>
      <vt:lpstr>How to work in a network of Wi-Fi devices?</vt:lpstr>
      <vt:lpstr>Challenge: Cannot Decode Packet Headers</vt:lpstr>
      <vt:lpstr>Solution: Be Agnostic to Wi-Fi Traffic </vt:lpstr>
      <vt:lpstr>How to work in a network of Wi-Fi devices?</vt:lpstr>
      <vt:lpstr>Encode data as presence/absence of Wi-Fi Packet</vt:lpstr>
      <vt:lpstr>Low Power Wi-Fi Packet Detection</vt:lpstr>
      <vt:lpstr>Low Power Wi-Fi Packet Detection</vt:lpstr>
      <vt:lpstr>How to work in a network of Wi-Fi devices?</vt:lpstr>
      <vt:lpstr>Design Request/Response Protocol</vt:lpstr>
      <vt:lpstr>Our Prototype</vt:lpstr>
      <vt:lpstr>Power Consumption</vt:lpstr>
      <vt:lpstr>What is the maximum rate and range?</vt:lpstr>
      <vt:lpstr>Does AP Location Affect Backscatter Decoding?</vt:lpstr>
      <vt:lpstr>Does Backscatter Affect Wi-Fi Decoding?</vt:lpstr>
      <vt:lpstr>Does it affect Wi-Fi Performance?</vt:lpstr>
      <vt:lpstr>How does it work in a busy network?</vt:lpstr>
      <vt:lpstr>How does it work in a busy network?</vt:lpstr>
      <vt:lpstr>Related Work</vt:lpstr>
      <vt:lpstr>Conclusion</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CSE</dc:creator>
  <cp:lastModifiedBy>Bryce Kellogg</cp:lastModifiedBy>
  <cp:revision>874</cp:revision>
  <dcterms:created xsi:type="dcterms:W3CDTF">2014-03-13T21:00:58Z</dcterms:created>
  <dcterms:modified xsi:type="dcterms:W3CDTF">2014-09-02T22:05:32Z</dcterms:modified>
</cp:coreProperties>
</file>