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4" r:id="rId2"/>
    <p:sldMasterId id="2147483876" r:id="rId3"/>
  </p:sldMasterIdLst>
  <p:notesMasterIdLst>
    <p:notesMasterId r:id="rId34"/>
  </p:notesMasterIdLst>
  <p:handoutMasterIdLst>
    <p:handoutMasterId r:id="rId35"/>
  </p:handoutMasterIdLst>
  <p:sldIdLst>
    <p:sldId id="372" r:id="rId4"/>
    <p:sldId id="543" r:id="rId5"/>
    <p:sldId id="592" r:id="rId6"/>
    <p:sldId id="418" r:id="rId7"/>
    <p:sldId id="574" r:id="rId8"/>
    <p:sldId id="544" r:id="rId9"/>
    <p:sldId id="593" r:id="rId10"/>
    <p:sldId id="545" r:id="rId11"/>
    <p:sldId id="508" r:id="rId12"/>
    <p:sldId id="651" r:id="rId13"/>
    <p:sldId id="539" r:id="rId14"/>
    <p:sldId id="546" r:id="rId15"/>
    <p:sldId id="556" r:id="rId16"/>
    <p:sldId id="560" r:id="rId17"/>
    <p:sldId id="594" r:id="rId18"/>
    <p:sldId id="654" r:id="rId19"/>
    <p:sldId id="596" r:id="rId20"/>
    <p:sldId id="554" r:id="rId21"/>
    <p:sldId id="610" r:id="rId22"/>
    <p:sldId id="632" r:id="rId23"/>
    <p:sldId id="627" r:id="rId24"/>
    <p:sldId id="602" r:id="rId25"/>
    <p:sldId id="564" r:id="rId26"/>
    <p:sldId id="587" r:id="rId27"/>
    <p:sldId id="588" r:id="rId28"/>
    <p:sldId id="575" r:id="rId29"/>
    <p:sldId id="563" r:id="rId30"/>
    <p:sldId id="565" r:id="rId31"/>
    <p:sldId id="653" r:id="rId32"/>
    <p:sldId id="54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185A6CC-C6DB-4425-9042-5453B1068854}">
          <p14:sldIdLst>
            <p14:sldId id="372"/>
            <p14:sldId id="543"/>
            <p14:sldId id="592"/>
            <p14:sldId id="418"/>
            <p14:sldId id="574"/>
            <p14:sldId id="544"/>
            <p14:sldId id="593"/>
            <p14:sldId id="545"/>
            <p14:sldId id="508"/>
            <p14:sldId id="651"/>
            <p14:sldId id="539"/>
            <p14:sldId id="546"/>
            <p14:sldId id="556"/>
            <p14:sldId id="560"/>
            <p14:sldId id="594"/>
            <p14:sldId id="654"/>
            <p14:sldId id="596"/>
            <p14:sldId id="554"/>
            <p14:sldId id="610"/>
            <p14:sldId id="632"/>
            <p14:sldId id="627"/>
            <p14:sldId id="602"/>
            <p14:sldId id="564"/>
            <p14:sldId id="587"/>
            <p14:sldId id="588"/>
            <p14:sldId id="575"/>
            <p14:sldId id="563"/>
            <p14:sldId id="565"/>
            <p14:sldId id="653"/>
            <p14:sldId id="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2AA808"/>
    <a:srgbClr val="DB313F"/>
    <a:srgbClr val="DA313E"/>
    <a:srgbClr val="A66BD3"/>
    <a:srgbClr val="954ECA"/>
    <a:srgbClr val="FF6600"/>
    <a:srgbClr val="FF9999"/>
    <a:srgbClr val="0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3" autoAdjust="0"/>
    <p:restoredTop sz="68953" autoAdjust="0"/>
  </p:normalViewPr>
  <p:slideViewPr>
    <p:cSldViewPr>
      <p:cViewPr varScale="1">
        <p:scale>
          <a:sx n="53" d="100"/>
          <a:sy n="53" d="100"/>
        </p:scale>
        <p:origin x="2235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notesViewPr>
    <p:cSldViewPr>
      <p:cViewPr varScale="1">
        <p:scale>
          <a:sx n="58" d="100"/>
          <a:sy n="58" d="100"/>
        </p:scale>
        <p:origin x="3021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B5981-AE31-43D7-959E-A36B7D661041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390F8-7A17-4BC7-B8F0-609BF9FF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36D1D-6B28-4F20-A674-883EA8220D8C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29BD-ECBB-4378-9DF3-B5BC4D0B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263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528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732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5802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587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0691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0589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0518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4517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5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8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46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62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09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7406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69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3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1478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5429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3810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179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12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5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928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5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362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40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83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01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6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8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7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4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3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87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42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2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20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9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5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0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8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3/23/2014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Bryce Kellogg kellogg@uw.edu NSDI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3/23/2014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38400"/>
            <a:ext cx="90678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Towards Internet Connectivity for Implanted Devices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3018" y="3405980"/>
            <a:ext cx="6441763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Vikram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Iyer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Vamsi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Talla</a:t>
            </a:r>
            <a:r>
              <a:rPr lang="en-US" sz="2400" dirty="0">
                <a:solidFill>
                  <a:schemeClr val="bg1"/>
                </a:solidFill>
              </a:rPr>
              <a:t>, Bryce Kellogg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Shyam Gollakota, Josh Smith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8" y="5410200"/>
            <a:ext cx="1381125" cy="92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System Requirements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0360" y="1551155"/>
            <a:ext cx="1670222" cy="86177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pPr algn="ctr"/>
            <a:r>
              <a:rPr lang="en-US" sz="2800" dirty="0"/>
              <a:t>Source</a:t>
            </a:r>
            <a:endParaRPr lang="en-US" dirty="0"/>
          </a:p>
          <a:p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4" t="47265" r="48488" b="36980"/>
          <a:stretch/>
        </p:blipFill>
        <p:spPr>
          <a:xfrm>
            <a:off x="3886200" y="2783071"/>
            <a:ext cx="1219200" cy="9975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819400" y="2488181"/>
            <a:ext cx="1066800" cy="495300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57800" y="2488181"/>
            <a:ext cx="1295400" cy="559819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38400" y="3632916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Contact lens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0" y="4388170"/>
            <a:ext cx="8762999" cy="217045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Commodity devices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Bluetooth/Wi-Fi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Minimize implant ON time  Send data at high rate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Source isn’t sending data  Minimize bandwidth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1517" y="1517593"/>
            <a:ext cx="1670222" cy="86177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pPr algn="ctr"/>
            <a:r>
              <a:rPr lang="en-US" sz="2800" dirty="0"/>
              <a:t>Receiver</a:t>
            </a:r>
            <a:endParaRPr lang="en-US" dirty="0"/>
          </a:p>
          <a:p>
            <a:endParaRPr lang="en-US" sz="11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73" y="2556845"/>
            <a:ext cx="459305" cy="6990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78" y="2580861"/>
            <a:ext cx="944948" cy="677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10" y="2522516"/>
            <a:ext cx="459305" cy="6990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6" y="2548566"/>
            <a:ext cx="944948" cy="6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 uiExpand="1" build="p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81" y="2130751"/>
            <a:ext cx="2947519" cy="12417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Problem: Bluetooth and </a:t>
            </a:r>
            <a:r>
              <a:rPr lang="en-US" sz="3200" dirty="0" err="1">
                <a:solidFill>
                  <a:schemeClr val="bg1"/>
                </a:solidFill>
              </a:rPr>
              <a:t>WiFi</a:t>
            </a:r>
            <a:r>
              <a:rPr lang="en-US" sz="3200" dirty="0">
                <a:solidFill>
                  <a:schemeClr val="bg1"/>
                </a:solidFill>
              </a:rPr>
              <a:t> are different protocols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505" y="1080638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 1: Different modulation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53" y="2208186"/>
            <a:ext cx="2947519" cy="10868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6" y="2252981"/>
            <a:ext cx="700929" cy="106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11" y="2362325"/>
            <a:ext cx="1085970" cy="7786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9972" y="1752600"/>
            <a:ext cx="3530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Frequency Shift Keying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38066" y="1767511"/>
            <a:ext cx="26451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Phase Shift Keying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0" y="4267200"/>
            <a:ext cx="7448253" cy="24620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0" y="4267200"/>
            <a:ext cx="7448253" cy="24620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74505" y="3581400"/>
            <a:ext cx="7675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 2: Different frequencies and bandwidth</a:t>
            </a:r>
          </a:p>
        </p:txBody>
      </p:sp>
    </p:spTree>
    <p:extLst>
      <p:ext uri="{BB962C8B-B14F-4D97-AF65-F5344CB8AC3E}">
        <p14:creationId xmlns:p14="http://schemas.microsoft.com/office/powerpoint/2010/main" val="8022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27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910319"/>
            <a:ext cx="80772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AutoNum type="arabicParenR"/>
            </a:pPr>
            <a:r>
              <a:rPr lang="en-US" sz="3800" dirty="0"/>
              <a:t>Transform BLE transmissions into single tone signals</a:t>
            </a:r>
          </a:p>
          <a:p>
            <a:pPr marL="742950" indent="-742950">
              <a:buAutoNum type="arabicParenR"/>
            </a:pPr>
            <a:endParaRPr lang="en-US" sz="3800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Step 2: Reflect the single tone signal to create our own </a:t>
            </a:r>
            <a:r>
              <a:rPr lang="en-US" sz="3800" dirty="0">
                <a:solidFill>
                  <a:schemeClr val="accent3"/>
                </a:solidFill>
              </a:rPr>
              <a:t>Wi-Fi</a:t>
            </a:r>
            <a:r>
              <a:rPr lang="en-US" sz="3800" dirty="0">
                <a:solidFill>
                  <a:schemeClr val="bg1"/>
                </a:solidFill>
              </a:rPr>
              <a:t> packets</a:t>
            </a:r>
            <a:endParaRPr lang="en-US" sz="38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032873"/>
            <a:ext cx="8077200" cy="1396127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Step 1: Transform Bluetooth transmissions into </a:t>
            </a:r>
            <a:r>
              <a:rPr lang="en-US" sz="3800" dirty="0">
                <a:solidFill>
                  <a:schemeClr val="accent3"/>
                </a:solidFill>
              </a:rPr>
              <a:t>single tone</a:t>
            </a:r>
            <a:r>
              <a:rPr lang="en-US" sz="3800" dirty="0">
                <a:solidFill>
                  <a:schemeClr val="bg1"/>
                </a:solidFill>
              </a:rPr>
              <a:t> signals</a:t>
            </a:r>
            <a:endParaRPr lang="en-US" sz="3800" dirty="0">
              <a:solidFill>
                <a:schemeClr val="accent3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Approach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9975" y="2023771"/>
            <a:ext cx="7719059" cy="14498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4618567" cy="34639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bg1"/>
                </a:solidFill>
              </a:rPr>
              <a:t>How do we create a single tone from Bluetooth?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r="8474"/>
          <a:stretch/>
        </p:blipFill>
        <p:spPr>
          <a:xfrm>
            <a:off x="4800600" y="2362200"/>
            <a:ext cx="3581400" cy="3371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66900" y="1889266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</a:t>
            </a:r>
            <a:r>
              <a:rPr lang="en-US" sz="2000" dirty="0"/>
              <a:t>low </a:t>
            </a:r>
            <a:r>
              <a:rPr lang="en-US" sz="4000" dirty="0"/>
              <a:t>=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3467" y="1889266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f</a:t>
            </a:r>
            <a:r>
              <a:rPr lang="en-US" sz="2000" dirty="0" err="1"/>
              <a:t>high</a:t>
            </a:r>
            <a:r>
              <a:rPr lang="en-US" sz="2000" dirty="0"/>
              <a:t> </a:t>
            </a:r>
            <a:r>
              <a:rPr lang="en-US" sz="4000" dirty="0"/>
              <a:t>= 1</a:t>
            </a:r>
          </a:p>
          <a:p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457200" y="1110706"/>
            <a:ext cx="7941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Bluetooth uses frequency shift keying</a:t>
            </a:r>
          </a:p>
        </p:txBody>
      </p:sp>
    </p:spTree>
    <p:extLst>
      <p:ext uri="{BB962C8B-B14F-4D97-AF65-F5344CB8AC3E}">
        <p14:creationId xmlns:p14="http://schemas.microsoft.com/office/powerpoint/2010/main" val="12572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864178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200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7620000" cy="274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How do we create a single tone from Bluetooth?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7778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178" y="184853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1110706"/>
            <a:ext cx="7941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Bluetooth uses frequency shift keying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5669518"/>
            <a:ext cx="84582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Transmitting all ‘0’ or ‘1’ bits creates a single tone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89681"/>
            <a:ext cx="7620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How do we create a single tone from Bluetooth?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0499" y="17526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Original Payload: </a:t>
            </a:r>
          </a:p>
          <a:p>
            <a:pPr algn="ctr"/>
            <a:r>
              <a:rPr lang="en-US" sz="2800" dirty="0"/>
              <a:t>11111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5474" y="4267200"/>
            <a:ext cx="4009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Whitened Payload: </a:t>
            </a:r>
          </a:p>
          <a:p>
            <a:pPr algn="ctr"/>
            <a:r>
              <a:rPr lang="en-US" sz="2800" dirty="0"/>
              <a:t>11001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7200" y="1110706"/>
            <a:ext cx="7941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Problem: Bluetooth whitens the data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219200" y="2776542"/>
            <a:ext cx="2475505" cy="1116968"/>
          </a:xfrm>
          <a:prstGeom prst="roundRect">
            <a:avLst/>
          </a:prstGeom>
          <a:solidFill>
            <a:schemeClr val="bg1">
              <a:lumMod val="50000"/>
              <a:alpha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8753" y="440491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Seed</a:t>
            </a:r>
          </a:p>
        </p:txBody>
      </p:sp>
      <p:cxnSp>
        <p:nvCxnSpPr>
          <p:cNvPr id="12" name="Straight Arrow Connector 11"/>
          <p:cNvCxnSpPr>
            <a:stCxn id="3" idx="0"/>
            <a:endCxn id="2" idx="2"/>
          </p:cNvCxnSpPr>
          <p:nvPr/>
        </p:nvCxnSpPr>
        <p:spPr>
          <a:xfrm flipV="1">
            <a:off x="2456953" y="3893510"/>
            <a:ext cx="0" cy="51140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3"/>
            <a:endCxn id="30" idx="2"/>
          </p:cNvCxnSpPr>
          <p:nvPr/>
        </p:nvCxnSpPr>
        <p:spPr>
          <a:xfrm>
            <a:off x="3694705" y="3335026"/>
            <a:ext cx="141069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105399" y="3030226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20729" y="303266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21" idx="2"/>
            <a:endCxn id="30" idx="0"/>
          </p:cNvCxnSpPr>
          <p:nvPr/>
        </p:nvCxnSpPr>
        <p:spPr>
          <a:xfrm>
            <a:off x="5410199" y="2706707"/>
            <a:ext cx="0" cy="3235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0" idx="4"/>
          </p:cNvCxnSpPr>
          <p:nvPr/>
        </p:nvCxnSpPr>
        <p:spPr>
          <a:xfrm>
            <a:off x="5410199" y="3639826"/>
            <a:ext cx="1" cy="63377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56856" y="2857972"/>
            <a:ext cx="2670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Pseudorandom bit generator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91969" y="5334000"/>
            <a:ext cx="7323438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Seed is set to the channel number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Whitening sequence is constant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2" grpId="0" animBg="1"/>
      <p:bldP spid="3" grpId="0"/>
      <p:bldP spid="30" grpId="0" animBg="1"/>
      <p:bldP spid="31" grpId="0"/>
      <p:bldP spid="42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How do we create a single tone from Bluetooth?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0499" y="17526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Original Payload: </a:t>
            </a:r>
          </a:p>
          <a:p>
            <a:pPr algn="ctr"/>
            <a:r>
              <a:rPr lang="en-US" sz="2800" dirty="0"/>
              <a:t>11111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5474" y="4267200"/>
            <a:ext cx="4009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Whitened Payload: </a:t>
            </a:r>
          </a:p>
          <a:p>
            <a:pPr algn="ctr"/>
            <a:r>
              <a:rPr lang="en-US" sz="2800" dirty="0"/>
              <a:t>11001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7200" y="1110706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Solution: Reverse engineer whitening sequence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219200" y="2776542"/>
            <a:ext cx="2475505" cy="1116968"/>
          </a:xfrm>
          <a:prstGeom prst="roundRect">
            <a:avLst/>
          </a:prstGeom>
          <a:solidFill>
            <a:schemeClr val="bg1">
              <a:lumMod val="50000"/>
              <a:alpha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8753" y="440491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Seed</a:t>
            </a:r>
          </a:p>
        </p:txBody>
      </p:sp>
      <p:cxnSp>
        <p:nvCxnSpPr>
          <p:cNvPr id="12" name="Straight Arrow Connector 11"/>
          <p:cNvCxnSpPr>
            <a:stCxn id="3" idx="0"/>
            <a:endCxn id="2" idx="2"/>
          </p:cNvCxnSpPr>
          <p:nvPr/>
        </p:nvCxnSpPr>
        <p:spPr>
          <a:xfrm flipV="1">
            <a:off x="2456953" y="3893510"/>
            <a:ext cx="0" cy="51140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3"/>
            <a:endCxn id="30" idx="2"/>
          </p:cNvCxnSpPr>
          <p:nvPr/>
        </p:nvCxnSpPr>
        <p:spPr>
          <a:xfrm>
            <a:off x="3694705" y="3335026"/>
            <a:ext cx="141069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105399" y="3030226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20729" y="303266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0" idx="4"/>
          </p:cNvCxnSpPr>
          <p:nvPr/>
        </p:nvCxnSpPr>
        <p:spPr>
          <a:xfrm>
            <a:off x="5410199" y="3639826"/>
            <a:ext cx="1" cy="63377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56856" y="2857972"/>
            <a:ext cx="2670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Pseudorandom bit generator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" y="5533055"/>
            <a:ext cx="8458199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Transform Bluetooth to a single tone in user space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2848" y="2195266"/>
            <a:ext cx="33147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Whitening sequence</a:t>
            </a:r>
          </a:p>
        </p:txBody>
      </p:sp>
      <p:cxnSp>
        <p:nvCxnSpPr>
          <p:cNvPr id="33" name="Straight Arrow Connector 32"/>
          <p:cNvCxnSpPr>
            <a:stCxn id="21" idx="2"/>
            <a:endCxn id="30" idx="0"/>
          </p:cNvCxnSpPr>
          <p:nvPr/>
        </p:nvCxnSpPr>
        <p:spPr>
          <a:xfrm>
            <a:off x="5410199" y="2706707"/>
            <a:ext cx="0" cy="3235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1969" y="5334000"/>
            <a:ext cx="7323438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Seed is set to the channel number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Whitening sequence is constant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1110706"/>
            <a:ext cx="7941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Problem: Bluetooth whitens the data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2848" y="4775517"/>
            <a:ext cx="33147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00000</a:t>
            </a:r>
          </a:p>
        </p:txBody>
      </p:sp>
    </p:spTree>
    <p:extLst>
      <p:ext uri="{BB962C8B-B14F-4D97-AF65-F5344CB8AC3E}">
        <p14:creationId xmlns:p14="http://schemas.microsoft.com/office/powerpoint/2010/main" val="3602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18" grpId="0" animBg="1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910319"/>
            <a:ext cx="80772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AutoNum type="arabicParenR"/>
            </a:pPr>
            <a:r>
              <a:rPr lang="en-US" sz="3800" dirty="0"/>
              <a:t>Transform BLE transmissions into single tone signals</a:t>
            </a:r>
          </a:p>
          <a:p>
            <a:pPr marL="742950" indent="-742950">
              <a:buAutoNum type="arabicParenR"/>
            </a:pPr>
            <a:endParaRPr lang="en-US" sz="3800" dirty="0">
              <a:solidFill>
                <a:schemeClr val="bg1"/>
              </a:solidFill>
            </a:endParaRPr>
          </a:p>
          <a:p>
            <a:r>
              <a:rPr lang="en-US" sz="3800" dirty="0">
                <a:solidFill>
                  <a:schemeClr val="bg1"/>
                </a:solidFill>
              </a:rPr>
              <a:t>Step 2: Reflect the single tone signal to create our own </a:t>
            </a:r>
            <a:r>
              <a:rPr lang="en-US" sz="3800" dirty="0">
                <a:solidFill>
                  <a:schemeClr val="accent3"/>
                </a:solidFill>
              </a:rPr>
              <a:t>802.11b</a:t>
            </a:r>
            <a:r>
              <a:rPr lang="en-US" sz="3800" dirty="0">
                <a:solidFill>
                  <a:schemeClr val="bg1"/>
                </a:solidFill>
              </a:rPr>
              <a:t> packets</a:t>
            </a:r>
            <a:endParaRPr lang="en-US" sz="38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032873"/>
            <a:ext cx="8077200" cy="1396127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Step 1: Transform Bluetooth transmissions into </a:t>
            </a:r>
            <a:r>
              <a:rPr lang="en-US" sz="3800" dirty="0">
                <a:solidFill>
                  <a:schemeClr val="accent3"/>
                </a:solidFill>
              </a:rPr>
              <a:t>single tone</a:t>
            </a:r>
            <a:r>
              <a:rPr lang="en-US" sz="3800" dirty="0">
                <a:solidFill>
                  <a:schemeClr val="bg1"/>
                </a:solidFill>
              </a:rPr>
              <a:t> signals</a:t>
            </a:r>
            <a:endParaRPr lang="en-US" sz="3800" dirty="0">
              <a:solidFill>
                <a:schemeClr val="accent3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Approach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0" y="3731701"/>
            <a:ext cx="7719059" cy="14498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5" y="1905000"/>
            <a:ext cx="8572500" cy="4352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1" y="3048000"/>
            <a:ext cx="1200150" cy="285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57075" y="4639380"/>
            <a:ext cx="104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BLE 38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213991"/>
            <a:ext cx="86868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Problem: Bluetooth and </a:t>
            </a:r>
            <a:r>
              <a:rPr lang="en-US" sz="2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WiFi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 different frequencies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95" y="1212942"/>
            <a:ext cx="86868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First-Order Solution: Use Passive </a:t>
            </a:r>
            <a:r>
              <a:rPr lang="en-US" sz="2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WiFi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(NSDI ‘16)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How do we create </a:t>
            </a:r>
            <a:r>
              <a:rPr lang="en-US" sz="3600" dirty="0" err="1">
                <a:solidFill>
                  <a:schemeClr val="bg1"/>
                </a:solidFill>
              </a:rPr>
              <a:t>WiFi</a:t>
            </a:r>
            <a:r>
              <a:rPr lang="en-US" sz="3600" dirty="0">
                <a:solidFill>
                  <a:schemeClr val="bg1"/>
                </a:solidFill>
              </a:rPr>
              <a:t> packets?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4648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Smart contact lens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59476" y="3733800"/>
            <a:ext cx="0" cy="18288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90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34" y="2895600"/>
            <a:ext cx="873498" cy="255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01811"/>
            <a:ext cx="873498" cy="25503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How do we create </a:t>
            </a:r>
            <a:r>
              <a:rPr lang="en-US" sz="3600" dirty="0" err="1">
                <a:solidFill>
                  <a:schemeClr val="bg1"/>
                </a:solidFill>
              </a:rPr>
              <a:t>WiFi</a:t>
            </a:r>
            <a:r>
              <a:rPr lang="en-US" sz="3600" dirty="0">
                <a:solidFill>
                  <a:schemeClr val="bg1"/>
                </a:solidFill>
              </a:rPr>
              <a:t> packets?</a:t>
            </a:r>
          </a:p>
        </p:txBody>
      </p:sp>
      <p:sp>
        <p:nvSpPr>
          <p:cNvPr id="54" name="Arc 53"/>
          <p:cNvSpPr/>
          <p:nvPr/>
        </p:nvSpPr>
        <p:spPr>
          <a:xfrm rot="17001335">
            <a:off x="4317833" y="4278461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946736" y="2300202"/>
            <a:ext cx="585533" cy="519198"/>
            <a:chOff x="3954423" y="1922609"/>
            <a:chExt cx="585533" cy="519198"/>
          </a:xfrm>
        </p:grpSpPr>
        <p:sp>
          <p:nvSpPr>
            <p:cNvPr id="59" name="Freeform 57"/>
            <p:cNvSpPr/>
            <p:nvPr/>
          </p:nvSpPr>
          <p:spPr bwMode="auto">
            <a:xfrm>
              <a:off x="3954423" y="1922609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>
              <a:off x="4472241" y="2323658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 rot="11004339" flipH="1">
            <a:off x="4791404" y="2279076"/>
            <a:ext cx="585533" cy="519198"/>
            <a:chOff x="2122153" y="1304381"/>
            <a:chExt cx="585533" cy="519198"/>
          </a:xfrm>
        </p:grpSpPr>
        <p:sp>
          <p:nvSpPr>
            <p:cNvPr id="62" name="Freeform 60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1" name="Freeform 25"/>
          <p:cNvSpPr>
            <a:spLocks/>
          </p:cNvSpPr>
          <p:nvPr/>
        </p:nvSpPr>
        <p:spPr bwMode="auto">
          <a:xfrm>
            <a:off x="1643612" y="3890993"/>
            <a:ext cx="2132217" cy="914400"/>
          </a:xfrm>
          <a:custGeom>
            <a:avLst/>
            <a:gdLst>
              <a:gd name="T0" fmla="*/ 6 w 624"/>
              <a:gd name="T1" fmla="*/ 0 h 2538"/>
              <a:gd name="T2" fmla="*/ 18 w 624"/>
              <a:gd name="T3" fmla="*/ 0 h 2538"/>
              <a:gd name="T4" fmla="*/ 30 w 624"/>
              <a:gd name="T5" fmla="*/ 0 h 2538"/>
              <a:gd name="T6" fmla="*/ 42 w 624"/>
              <a:gd name="T7" fmla="*/ 0 h 2538"/>
              <a:gd name="T8" fmla="*/ 54 w 624"/>
              <a:gd name="T9" fmla="*/ 0 h 2538"/>
              <a:gd name="T10" fmla="*/ 66 w 624"/>
              <a:gd name="T11" fmla="*/ 0 h 2538"/>
              <a:gd name="T12" fmla="*/ 78 w 624"/>
              <a:gd name="T13" fmla="*/ 0 h 2538"/>
              <a:gd name="T14" fmla="*/ 90 w 624"/>
              <a:gd name="T15" fmla="*/ 0 h 2538"/>
              <a:gd name="T16" fmla="*/ 96 w 624"/>
              <a:gd name="T17" fmla="*/ 2538 h 2538"/>
              <a:gd name="T18" fmla="*/ 108 w 624"/>
              <a:gd name="T19" fmla="*/ 2538 h 2538"/>
              <a:gd name="T20" fmla="*/ 120 w 624"/>
              <a:gd name="T21" fmla="*/ 2538 h 2538"/>
              <a:gd name="T22" fmla="*/ 132 w 624"/>
              <a:gd name="T23" fmla="*/ 2538 h 2538"/>
              <a:gd name="T24" fmla="*/ 144 w 624"/>
              <a:gd name="T25" fmla="*/ 2538 h 2538"/>
              <a:gd name="T26" fmla="*/ 156 w 624"/>
              <a:gd name="T27" fmla="*/ 2538 h 2538"/>
              <a:gd name="T28" fmla="*/ 168 w 624"/>
              <a:gd name="T29" fmla="*/ 2538 h 2538"/>
              <a:gd name="T30" fmla="*/ 180 w 624"/>
              <a:gd name="T31" fmla="*/ 2538 h 2538"/>
              <a:gd name="T32" fmla="*/ 192 w 624"/>
              <a:gd name="T33" fmla="*/ 2538 h 2538"/>
              <a:gd name="T34" fmla="*/ 204 w 624"/>
              <a:gd name="T35" fmla="*/ 2538 h 2538"/>
              <a:gd name="T36" fmla="*/ 216 w 624"/>
              <a:gd name="T37" fmla="*/ 2538 h 2538"/>
              <a:gd name="T38" fmla="*/ 228 w 624"/>
              <a:gd name="T39" fmla="*/ 2538 h 2538"/>
              <a:gd name="T40" fmla="*/ 240 w 624"/>
              <a:gd name="T41" fmla="*/ 2538 h 2538"/>
              <a:gd name="T42" fmla="*/ 252 w 624"/>
              <a:gd name="T43" fmla="*/ 2538 h 2538"/>
              <a:gd name="T44" fmla="*/ 264 w 624"/>
              <a:gd name="T45" fmla="*/ 2538 h 2538"/>
              <a:gd name="T46" fmla="*/ 270 w 624"/>
              <a:gd name="T47" fmla="*/ 0 h 2538"/>
              <a:gd name="T48" fmla="*/ 282 w 624"/>
              <a:gd name="T49" fmla="*/ 0 h 2538"/>
              <a:gd name="T50" fmla="*/ 294 w 624"/>
              <a:gd name="T51" fmla="*/ 0 h 2538"/>
              <a:gd name="T52" fmla="*/ 306 w 624"/>
              <a:gd name="T53" fmla="*/ 0 h 2538"/>
              <a:gd name="T54" fmla="*/ 318 w 624"/>
              <a:gd name="T55" fmla="*/ 0 h 2538"/>
              <a:gd name="T56" fmla="*/ 330 w 624"/>
              <a:gd name="T57" fmla="*/ 0 h 2538"/>
              <a:gd name="T58" fmla="*/ 342 w 624"/>
              <a:gd name="T59" fmla="*/ 0 h 2538"/>
              <a:gd name="T60" fmla="*/ 354 w 624"/>
              <a:gd name="T61" fmla="*/ 0 h 2538"/>
              <a:gd name="T62" fmla="*/ 366 w 624"/>
              <a:gd name="T63" fmla="*/ 0 h 2538"/>
              <a:gd name="T64" fmla="*/ 378 w 624"/>
              <a:gd name="T65" fmla="*/ 0 h 2538"/>
              <a:gd name="T66" fmla="*/ 390 w 624"/>
              <a:gd name="T67" fmla="*/ 0 h 2538"/>
              <a:gd name="T68" fmla="*/ 402 w 624"/>
              <a:gd name="T69" fmla="*/ 0 h 2538"/>
              <a:gd name="T70" fmla="*/ 414 w 624"/>
              <a:gd name="T71" fmla="*/ 0 h 2538"/>
              <a:gd name="T72" fmla="*/ 426 w 624"/>
              <a:gd name="T73" fmla="*/ 0 h 2538"/>
              <a:gd name="T74" fmla="*/ 438 w 624"/>
              <a:gd name="T75" fmla="*/ 0 h 2538"/>
              <a:gd name="T76" fmla="*/ 450 w 624"/>
              <a:gd name="T77" fmla="*/ 0 h 2538"/>
              <a:gd name="T78" fmla="*/ 456 w 624"/>
              <a:gd name="T79" fmla="*/ 2538 h 2538"/>
              <a:gd name="T80" fmla="*/ 468 w 624"/>
              <a:gd name="T81" fmla="*/ 2538 h 2538"/>
              <a:gd name="T82" fmla="*/ 480 w 624"/>
              <a:gd name="T83" fmla="*/ 2538 h 2538"/>
              <a:gd name="T84" fmla="*/ 492 w 624"/>
              <a:gd name="T85" fmla="*/ 2538 h 2538"/>
              <a:gd name="T86" fmla="*/ 504 w 624"/>
              <a:gd name="T87" fmla="*/ 2538 h 2538"/>
              <a:gd name="T88" fmla="*/ 516 w 624"/>
              <a:gd name="T89" fmla="*/ 2538 h 2538"/>
              <a:gd name="T90" fmla="*/ 528 w 624"/>
              <a:gd name="T91" fmla="*/ 2538 h 2538"/>
              <a:gd name="T92" fmla="*/ 540 w 624"/>
              <a:gd name="T93" fmla="*/ 2538 h 2538"/>
              <a:gd name="T94" fmla="*/ 552 w 624"/>
              <a:gd name="T95" fmla="*/ 2538 h 2538"/>
              <a:gd name="T96" fmla="*/ 564 w 624"/>
              <a:gd name="T97" fmla="*/ 2538 h 2538"/>
              <a:gd name="T98" fmla="*/ 576 w 624"/>
              <a:gd name="T99" fmla="*/ 2538 h 2538"/>
              <a:gd name="T100" fmla="*/ 588 w 624"/>
              <a:gd name="T101" fmla="*/ 2538 h 2538"/>
              <a:gd name="T102" fmla="*/ 600 w 624"/>
              <a:gd name="T103" fmla="*/ 2538 h 2538"/>
              <a:gd name="T104" fmla="*/ 612 w 624"/>
              <a:gd name="T105" fmla="*/ 2538 h 2538"/>
              <a:gd name="T106" fmla="*/ 624 w 624"/>
              <a:gd name="T107" fmla="*/ 2538 h 25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24"/>
              <a:gd name="T163" fmla="*/ 0 h 2538"/>
              <a:gd name="T164" fmla="*/ 624 w 624"/>
              <a:gd name="T165" fmla="*/ 2538 h 25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2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0" y="2538"/>
                </a:lnTo>
                <a:lnTo>
                  <a:pt x="96" y="2538"/>
                </a:lnTo>
                <a:lnTo>
                  <a:pt x="102" y="2538"/>
                </a:lnTo>
                <a:lnTo>
                  <a:pt x="108" y="2538"/>
                </a:lnTo>
                <a:lnTo>
                  <a:pt x="114" y="2538"/>
                </a:lnTo>
                <a:lnTo>
                  <a:pt x="120" y="2538"/>
                </a:lnTo>
                <a:lnTo>
                  <a:pt x="126" y="2538"/>
                </a:lnTo>
                <a:lnTo>
                  <a:pt x="132" y="2538"/>
                </a:lnTo>
                <a:lnTo>
                  <a:pt x="138" y="2538"/>
                </a:lnTo>
                <a:lnTo>
                  <a:pt x="144" y="2538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0" y="0"/>
                </a:lnTo>
                <a:lnTo>
                  <a:pt x="276" y="0"/>
                </a:lnTo>
                <a:lnTo>
                  <a:pt x="282" y="0"/>
                </a:lnTo>
                <a:lnTo>
                  <a:pt x="288" y="0"/>
                </a:lnTo>
                <a:lnTo>
                  <a:pt x="294" y="0"/>
                </a:lnTo>
                <a:lnTo>
                  <a:pt x="300" y="0"/>
                </a:lnTo>
                <a:lnTo>
                  <a:pt x="306" y="0"/>
                </a:lnTo>
                <a:lnTo>
                  <a:pt x="312" y="0"/>
                </a:lnTo>
                <a:lnTo>
                  <a:pt x="318" y="0"/>
                </a:lnTo>
                <a:lnTo>
                  <a:pt x="324" y="0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0" y="2538"/>
                </a:lnTo>
                <a:lnTo>
                  <a:pt x="456" y="2538"/>
                </a:lnTo>
                <a:lnTo>
                  <a:pt x="462" y="2538"/>
                </a:lnTo>
                <a:lnTo>
                  <a:pt x="468" y="2538"/>
                </a:lnTo>
                <a:lnTo>
                  <a:pt x="474" y="2538"/>
                </a:lnTo>
                <a:lnTo>
                  <a:pt x="480" y="2538"/>
                </a:lnTo>
                <a:lnTo>
                  <a:pt x="486" y="2538"/>
                </a:lnTo>
                <a:lnTo>
                  <a:pt x="492" y="2538"/>
                </a:lnTo>
                <a:lnTo>
                  <a:pt x="498" y="2538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24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982181" y="3977000"/>
            <a:ext cx="175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0   1   0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8" y="1808771"/>
            <a:ext cx="1262966" cy="9055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02" y="1600200"/>
            <a:ext cx="1926167" cy="14446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095" y="1219200"/>
            <a:ext cx="86868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First-Order Solution: Use Passive </a:t>
            </a:r>
            <a:r>
              <a:rPr lang="en-US" sz="2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WiFi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(NSDI ‘16)</a:t>
            </a:r>
          </a:p>
        </p:txBody>
      </p:sp>
    </p:spTree>
    <p:extLst>
      <p:ext uri="{BB962C8B-B14F-4D97-AF65-F5344CB8AC3E}">
        <p14:creationId xmlns:p14="http://schemas.microsoft.com/office/powerpoint/2010/main" val="6860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1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983B4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932196"/>
            <a:ext cx="10515600" cy="5621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Brain implants for reanimation of limbs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876800"/>
            <a:ext cx="87630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Need </a:t>
            </a:r>
            <a:r>
              <a:rPr lang="en-US" sz="2800" dirty="0">
                <a:solidFill>
                  <a:schemeClr val="accent3"/>
                </a:solidFill>
              </a:rPr>
              <a:t>wireless connectivity</a:t>
            </a:r>
            <a:r>
              <a:rPr lang="en-US" sz="2800" dirty="0">
                <a:solidFill>
                  <a:schemeClr val="bg1"/>
                </a:solidFill>
              </a:rPr>
              <a:t> to make this practical and safe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6367046"/>
            <a:ext cx="410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Brown University - Guardian News &amp; Media Ltd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5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2819400" y="2445182"/>
            <a:ext cx="5868808" cy="1993468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2" y="1943100"/>
            <a:ext cx="1200150" cy="28575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Problem: Passive </a:t>
            </a:r>
            <a:r>
              <a:rPr lang="en-US" sz="2800" dirty="0" err="1">
                <a:solidFill>
                  <a:schemeClr val="bg1"/>
                </a:solidFill>
              </a:rPr>
              <a:t>WiFi</a:t>
            </a:r>
            <a:r>
              <a:rPr lang="en-US" sz="2800" dirty="0">
                <a:solidFill>
                  <a:schemeClr val="bg1"/>
                </a:solidFill>
              </a:rPr>
              <a:t> creates mirror copy outside ISM band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4" r="64084"/>
          <a:stretch/>
        </p:blipFill>
        <p:spPr>
          <a:xfrm rot="10800000" flipH="1">
            <a:off x="246706" y="1619250"/>
            <a:ext cx="3052746" cy="3333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6"/>
          <a:stretch/>
        </p:blipFill>
        <p:spPr>
          <a:xfrm>
            <a:off x="5793552" y="1619250"/>
            <a:ext cx="3007548" cy="5772150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6983710" y="4343400"/>
            <a:ext cx="0" cy="2823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152650" y="4365804"/>
            <a:ext cx="0" cy="2823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46002" y="2446485"/>
            <a:ext cx="2273397" cy="205884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63986" y="3534480"/>
            <a:ext cx="104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BLE 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76200" y="167615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Outside ISM</a:t>
            </a:r>
          </a:p>
          <a:p>
            <a:pPr algn="ctr"/>
            <a:r>
              <a:rPr lang="en-US" sz="2400" b="1" dirty="0"/>
              <a:t>band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23837" y="4459116"/>
            <a:ext cx="8692507" cy="46209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882278" y="1828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2.4 GHz ISM Band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93010" y="464626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Wi-Fi CH11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4394886" y="4343400"/>
            <a:ext cx="0" cy="2823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0878" y="46521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Mirror Copy</a:t>
            </a:r>
          </a:p>
        </p:txBody>
      </p:sp>
    </p:spTree>
    <p:extLst>
      <p:ext uri="{BB962C8B-B14F-4D97-AF65-F5344CB8AC3E}">
        <p14:creationId xmlns:p14="http://schemas.microsoft.com/office/powerpoint/2010/main" val="1860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9" grpId="0"/>
      <p:bldP spid="41" grpId="0"/>
      <p:bldP spid="46" grpId="0"/>
      <p:bldP spid="47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6" b="51131"/>
          <a:stretch/>
        </p:blipFill>
        <p:spPr>
          <a:xfrm flipH="1">
            <a:off x="5532773" y="2286000"/>
            <a:ext cx="1160620" cy="111133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48349" r="63460" b="14780"/>
          <a:stretch/>
        </p:blipFill>
        <p:spPr>
          <a:xfrm flipH="1">
            <a:off x="5823009" y="5391631"/>
            <a:ext cx="1040162" cy="8567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48373" r="63459" b="15232"/>
          <a:stretch/>
        </p:blipFill>
        <p:spPr>
          <a:xfrm rot="10800000">
            <a:off x="7543800" y="4621766"/>
            <a:ext cx="987761" cy="8155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6" b="50000"/>
          <a:stretch/>
        </p:blipFill>
        <p:spPr>
          <a:xfrm>
            <a:off x="7543800" y="2297774"/>
            <a:ext cx="1184919" cy="11370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4" t="65646" r="15710" b="1"/>
          <a:stretch/>
        </p:blipFill>
        <p:spPr>
          <a:xfrm>
            <a:off x="3723398" y="5190350"/>
            <a:ext cx="1558194" cy="933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5" t="25906" r="15834" b="34150"/>
          <a:stretch/>
        </p:blipFill>
        <p:spPr>
          <a:xfrm>
            <a:off x="3723398" y="3126321"/>
            <a:ext cx="1551670" cy="10849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184872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Idea: Cancel mirror copy using two switches</a:t>
            </a:r>
          </a:p>
        </p:txBody>
      </p:sp>
      <p:sp>
        <p:nvSpPr>
          <p:cNvPr id="60" name="Arc 59"/>
          <p:cNvSpPr/>
          <p:nvPr/>
        </p:nvSpPr>
        <p:spPr>
          <a:xfrm rot="798915">
            <a:off x="2913071" y="3308732"/>
            <a:ext cx="1286783" cy="1400589"/>
          </a:xfrm>
          <a:prstGeom prst="arc">
            <a:avLst>
              <a:gd name="adj1" fmla="val 17546726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Arc 60"/>
          <p:cNvSpPr/>
          <p:nvPr/>
        </p:nvSpPr>
        <p:spPr>
          <a:xfrm rot="10800000" flipH="1">
            <a:off x="2896044" y="4443839"/>
            <a:ext cx="1388628" cy="1400589"/>
          </a:xfrm>
          <a:prstGeom prst="arc">
            <a:avLst>
              <a:gd name="adj1" fmla="val 17546726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4243" y="3241379"/>
            <a:ext cx="914400" cy="85251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734243" y="5234828"/>
            <a:ext cx="914400" cy="83541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Solution: First single sideband backscatter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8" b="34150"/>
          <a:stretch/>
        </p:blipFill>
        <p:spPr>
          <a:xfrm>
            <a:off x="457200" y="3209859"/>
            <a:ext cx="1621617" cy="17886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3632" y="4294670"/>
            <a:ext cx="724753" cy="7247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/>
          <p:cNvCxnSpPr/>
          <p:nvPr/>
        </p:nvCxnSpPr>
        <p:spPr>
          <a:xfrm rot="10800000">
            <a:off x="2446011" y="5028951"/>
            <a:ext cx="1288232" cy="355704"/>
          </a:xfrm>
          <a:prstGeom prst="bentConnector3">
            <a:avLst>
              <a:gd name="adj1" fmla="val 9987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73799" y="4123121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438198" y="3397336"/>
            <a:ext cx="3477202" cy="3749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103859" y="2535951"/>
            <a:ext cx="0" cy="89888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46651" y="5180936"/>
            <a:ext cx="820932" cy="241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461981" y="5384655"/>
            <a:ext cx="3477202" cy="3749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127642" y="4523270"/>
            <a:ext cx="0" cy="89888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/>
          <p:cNvCxnSpPr/>
          <p:nvPr/>
        </p:nvCxnSpPr>
        <p:spPr>
          <a:xfrm rot="10800000" flipV="1">
            <a:off x="2446009" y="3906253"/>
            <a:ext cx="1288234" cy="401418"/>
          </a:xfrm>
          <a:prstGeom prst="bentConnector3">
            <a:avLst>
              <a:gd name="adj1" fmla="val 9987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6" b="45629"/>
          <a:stretch/>
        </p:blipFill>
        <p:spPr>
          <a:xfrm>
            <a:off x="2486602" y="1676400"/>
            <a:ext cx="1184919" cy="1236455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>
            <a:off x="381000" y="2775962"/>
            <a:ext cx="3477202" cy="3749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2046661" y="1914577"/>
            <a:ext cx="0" cy="89888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827065" y="3667327"/>
            <a:ext cx="575217" cy="57521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854118" y="3467108"/>
            <a:ext cx="36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+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35785" y="203634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Mirror Copy</a:t>
            </a:r>
          </a:p>
        </p:txBody>
      </p:sp>
    </p:spTree>
    <p:extLst>
      <p:ext uri="{BB962C8B-B14F-4D97-AF65-F5344CB8AC3E}">
        <p14:creationId xmlns:p14="http://schemas.microsoft.com/office/powerpoint/2010/main" val="10866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0" grpId="0" animBg="1"/>
      <p:bldP spid="61" grpId="0" animBg="1"/>
      <p:bldP spid="7" grpId="0" animBg="1"/>
      <p:bldP spid="65" grpId="0" animBg="1"/>
      <p:bldP spid="6" grpId="0" animBg="1"/>
      <p:bldP spid="28" grpId="0"/>
      <p:bldP spid="51" grpId="0" animBg="1"/>
      <p:bldP spid="29" grpId="0" animBg="1"/>
      <p:bldP spid="3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76400"/>
            <a:ext cx="9144000" cy="2062103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FPGA Prototype: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Altera Cyclone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Custom backscatter switch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2-11 </a:t>
            </a:r>
            <a:r>
              <a:rPr lang="en-US" sz="3200" dirty="0" err="1">
                <a:solidFill>
                  <a:schemeClr val="bg1"/>
                </a:solidFill>
              </a:rPr>
              <a:t>Mbps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WiFi</a:t>
            </a:r>
            <a:r>
              <a:rPr lang="en-US" sz="3200" dirty="0">
                <a:solidFill>
                  <a:schemeClr val="bg1"/>
                </a:solidFill>
              </a:rPr>
              <a:t> and 250 kbps </a:t>
            </a:r>
            <a:r>
              <a:rPr lang="en-US" sz="3200" dirty="0" err="1">
                <a:solidFill>
                  <a:schemeClr val="bg1"/>
                </a:solidFill>
              </a:rPr>
              <a:t>Zigbee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881497"/>
            <a:ext cx="9144000" cy="2062103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IC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Verilog baseband, RF switch, &amp; custom PLL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TSMC 65nm LP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28 µW at 2 </a:t>
            </a:r>
            <a:r>
              <a:rPr lang="en-US" sz="3200" dirty="0" err="1">
                <a:solidFill>
                  <a:schemeClr val="bg1"/>
                </a:solidFill>
              </a:rPr>
              <a:t>Mbps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4" y="4150433"/>
            <a:ext cx="4943475" cy="23812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kern="0" dirty="0">
                <a:solidFill>
                  <a:schemeClr val="bg1"/>
                </a:solidFill>
              </a:rPr>
              <a:t>How well can we create a single tone from Bluetooth?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6725" y="1025385"/>
            <a:ext cx="315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Moto 360 Transmission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5430" y="3845523"/>
            <a:ext cx="263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Samsung Galaxy S5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74471"/>
            <a:ext cx="1295400" cy="2475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1342515"/>
            <a:ext cx="4943475" cy="2381250"/>
          </a:xfrm>
          <a:prstGeom prst="rect">
            <a:avLst/>
          </a:prstGeom>
        </p:spPr>
      </p:pic>
      <p:pic>
        <p:nvPicPr>
          <p:cNvPr id="13" name="Picture 4" descr="https://inventory-photos-1.global.ssl.fastly.net/697793/original/8154412Em4x9QlL.jpg.jpg?14259097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4867"/>
            <a:ext cx="1579341" cy="22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1272494"/>
            <a:ext cx="609600" cy="5321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96037" y="6141470"/>
            <a:ext cx="4481163" cy="38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1426" y="1247061"/>
            <a:ext cx="60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-20</a:t>
            </a:r>
          </a:p>
          <a:p>
            <a:endParaRPr lang="en-US" sz="1200" dirty="0"/>
          </a:p>
          <a:p>
            <a:r>
              <a:rPr lang="en-US" sz="2000" dirty="0"/>
              <a:t>-40</a:t>
            </a:r>
          </a:p>
          <a:p>
            <a:endParaRPr lang="en-US" sz="1600" dirty="0"/>
          </a:p>
          <a:p>
            <a:r>
              <a:rPr lang="en-US" sz="2000" dirty="0"/>
              <a:t>-60</a:t>
            </a:r>
          </a:p>
          <a:p>
            <a:endParaRPr lang="en-US" sz="1600" b="1" dirty="0"/>
          </a:p>
          <a:p>
            <a:r>
              <a:rPr lang="en-US" sz="2000" dirty="0"/>
              <a:t>-80</a:t>
            </a:r>
            <a:endParaRPr lang="en-US" sz="24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3276600" y="3346255"/>
            <a:ext cx="5511836" cy="4623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28962" y="4157617"/>
            <a:ext cx="60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-20</a:t>
            </a:r>
          </a:p>
          <a:p>
            <a:endParaRPr lang="en-US" sz="1200" dirty="0"/>
          </a:p>
          <a:p>
            <a:r>
              <a:rPr lang="en-US" sz="2000" dirty="0"/>
              <a:t>-40</a:t>
            </a:r>
          </a:p>
          <a:p>
            <a:endParaRPr lang="en-US" sz="1600" dirty="0"/>
          </a:p>
          <a:p>
            <a:r>
              <a:rPr lang="en-US" sz="2000" dirty="0"/>
              <a:t>-60</a:t>
            </a:r>
          </a:p>
          <a:p>
            <a:endParaRPr lang="en-US" sz="1600" b="1" dirty="0"/>
          </a:p>
          <a:p>
            <a:r>
              <a:rPr lang="en-US" sz="2000" dirty="0"/>
              <a:t>-80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20966" y="1370173"/>
            <a:ext cx="553998" cy="17826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/>
              <a:t>Power (</a:t>
            </a:r>
            <a:r>
              <a:rPr lang="en-US" sz="2400" b="1" dirty="0" err="1"/>
              <a:t>dBm</a:t>
            </a:r>
            <a:r>
              <a:rPr lang="en-US" sz="2400" b="1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8412" y="3263486"/>
            <a:ext cx="5562600" cy="622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2.415      2.42      2.425     2.43       2.435    2.44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Frequency (GHz)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95600" y="6075286"/>
            <a:ext cx="5562600" cy="622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2.415      2.42      2.425     2.43       2.435    2.44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Frequency (GHz)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8600" y="4131628"/>
            <a:ext cx="553998" cy="17826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/>
              <a:t>Power (</a:t>
            </a:r>
            <a:r>
              <a:rPr lang="en-US" sz="2400" b="1" dirty="0" err="1"/>
              <a:t>dBm</a:t>
            </a:r>
            <a:r>
              <a:rPr lang="en-US" sz="2400" b="1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7" y="4188916"/>
            <a:ext cx="4914333" cy="2364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75866"/>
            <a:ext cx="4943475" cy="23812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43530"/>
            <a:ext cx="4505325" cy="23812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12" y="1143530"/>
            <a:ext cx="4490326" cy="23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  <p:bldP spid="16" grpId="0" animBg="1"/>
      <p:bldP spid="3" grpId="0"/>
      <p:bldP spid="7" grpId="0" animBg="1"/>
      <p:bldP spid="23" grpId="0"/>
      <p:bldP spid="6" grpId="0"/>
      <p:bldP spid="15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8882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kern="0" dirty="0">
                <a:solidFill>
                  <a:schemeClr val="bg1"/>
                </a:solidFill>
              </a:rPr>
              <a:t>What is the range of our system?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700929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43" y="5266678"/>
            <a:ext cx="1262966" cy="905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7" y="1295400"/>
            <a:ext cx="635746" cy="18480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242143" y="2057400"/>
            <a:ext cx="2743200" cy="0"/>
          </a:xfrm>
          <a:prstGeom prst="straightConnector1">
            <a:avLst/>
          </a:prstGeom>
          <a:ln w="1016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5626" y="2371078"/>
            <a:ext cx="0" cy="2743200"/>
          </a:xfrm>
          <a:prstGeom prst="straightConnector1">
            <a:avLst/>
          </a:prstGeom>
          <a:ln w="1016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8600" y="1482113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en-US" dirty="0"/>
              <a:t>1</a:t>
            </a:r>
            <a:r>
              <a:rPr lang="en-US" sz="2800" dirty="0"/>
              <a:t> = 1ft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36205" y="3481068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en-US" dirty="0"/>
              <a:t>2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74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828802"/>
            <a:ext cx="8572500" cy="35528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95400" y="1907234"/>
            <a:ext cx="716280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b="22492"/>
          <a:stretch/>
        </p:blipFill>
        <p:spPr>
          <a:xfrm>
            <a:off x="1295399" y="1828803"/>
            <a:ext cx="7460513" cy="2753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b="22924"/>
          <a:stretch/>
        </p:blipFill>
        <p:spPr>
          <a:xfrm>
            <a:off x="1295400" y="1834117"/>
            <a:ext cx="7467600" cy="2738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b="27211"/>
          <a:stretch/>
        </p:blipFill>
        <p:spPr>
          <a:xfrm>
            <a:off x="1295399" y="1833566"/>
            <a:ext cx="7462838" cy="25860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kern="0" dirty="0">
                <a:solidFill>
                  <a:schemeClr val="bg1"/>
                </a:solidFill>
              </a:rPr>
              <a:t>What is the range of our system?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222" y="167640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222" y="229046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222" y="290453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-70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222" y="351859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222" y="413266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-90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0222" y="463719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3744" y="463217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970" y="463217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4196" y="463217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4863" y="463217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0089" y="463217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1647" y="461542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3205" y="462043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74763" y="4616098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14952" y="463217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90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972877" y="2786390"/>
            <a:ext cx="274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Wi-Fi RSSI (</a:t>
            </a:r>
            <a:r>
              <a:rPr lang="en-US" sz="2800" b="1" dirty="0" err="1"/>
              <a:t>dBm</a:t>
            </a:r>
            <a:r>
              <a:rPr lang="en-US" sz="2800" b="1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500" y="5120017"/>
            <a:ext cx="89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Distance between backscatter device and Wi-Fi receiver (</a:t>
            </a:r>
            <a:r>
              <a:rPr lang="en-US" sz="2800" b="1" dirty="0" err="1"/>
              <a:t>ft</a:t>
            </a:r>
            <a:r>
              <a:rPr lang="en-US" sz="2800" b="1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935" y="2057402"/>
            <a:ext cx="120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</a:t>
            </a:r>
            <a:r>
              <a:rPr lang="en-US" sz="2400" dirty="0" err="1"/>
              <a:t>dBm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860193" y="2360581"/>
            <a:ext cx="120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</a:t>
            </a:r>
            <a:r>
              <a:rPr lang="en-US" sz="2400" dirty="0" err="1"/>
              <a:t>dBm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68558" y="2684168"/>
            <a:ext cx="120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 </a:t>
            </a:r>
            <a:r>
              <a:rPr lang="en-US" sz="2400" dirty="0" err="1"/>
              <a:t>dBm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6781800" y="1752600"/>
            <a:ext cx="1174777" cy="385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7257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Proof of Concept Applications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193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act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4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Contact Lens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900" y="171959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Bluetooth TX</a:t>
            </a:r>
          </a:p>
        </p:txBody>
      </p:sp>
      <p:cxnSp>
        <p:nvCxnSpPr>
          <p:cNvPr id="8" name="Connector: Curved 7"/>
          <p:cNvCxnSpPr>
            <a:stCxn id="7" idx="2"/>
          </p:cNvCxnSpPr>
          <p:nvPr/>
        </p:nvCxnSpPr>
        <p:spPr>
          <a:xfrm rot="16200000" flipH="1">
            <a:off x="3422448" y="2173167"/>
            <a:ext cx="508406" cy="647702"/>
          </a:xfrm>
          <a:prstGeom prst="curvedConnector2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303489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Wi-Fi RX</a:t>
            </a:r>
          </a:p>
        </p:txBody>
      </p:sp>
      <p:cxnSp>
        <p:nvCxnSpPr>
          <p:cNvPr id="10" name="Connector: Curved 9"/>
          <p:cNvCxnSpPr/>
          <p:nvPr/>
        </p:nvCxnSpPr>
        <p:spPr>
          <a:xfrm rot="5400000">
            <a:off x="1760007" y="3550706"/>
            <a:ext cx="480487" cy="647700"/>
          </a:xfrm>
          <a:prstGeom prst="curvedConnector2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2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mi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4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BMI Prototype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313947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Bluetooth TX</a:t>
            </a:r>
          </a:p>
        </p:txBody>
      </p:sp>
      <p:cxnSp>
        <p:nvCxnSpPr>
          <p:cNvPr id="8" name="Connector: Curved 7"/>
          <p:cNvCxnSpPr/>
          <p:nvPr/>
        </p:nvCxnSpPr>
        <p:spPr>
          <a:xfrm rot="16200000" flipV="1">
            <a:off x="6862433" y="2567317"/>
            <a:ext cx="524534" cy="571500"/>
          </a:xfrm>
          <a:prstGeom prst="curvedConnector2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17195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Wi-Fi RX</a:t>
            </a:r>
          </a:p>
        </p:txBody>
      </p:sp>
      <p:cxnSp>
        <p:nvCxnSpPr>
          <p:cNvPr id="14" name="Connector: Curved 13"/>
          <p:cNvCxnSpPr/>
          <p:nvPr/>
        </p:nvCxnSpPr>
        <p:spPr>
          <a:xfrm flipV="1">
            <a:off x="2057400" y="1981209"/>
            <a:ext cx="914400" cy="1"/>
          </a:xfrm>
          <a:prstGeom prst="curvedConnector3">
            <a:avLst>
              <a:gd name="adj1" fmla="val 50000"/>
            </a:avLst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8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6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4463415"/>
            <a:ext cx="78867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619845"/>
            <a:ext cx="7886700" cy="4171355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Transform wireless transmissions from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one technology to another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on the air</a:t>
            </a:r>
          </a:p>
          <a:p>
            <a:pPr marL="800100" marR="0" lvl="1" indent="-342900" defTabSz="91440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Bluetooth to 2-11Mbps Wi-Fi and ZigBee</a:t>
            </a:r>
          </a:p>
          <a:p>
            <a:pPr>
              <a:lnSpc>
                <a:spcPts val="3500"/>
              </a:lnSpc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1" defTabSz="91440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>
              <a:solidFill>
                <a:schemeClr val="bg1"/>
              </a:solidFill>
            </a:endParaRPr>
          </a:p>
          <a:p>
            <a:pPr marR="0" lvl="1" defTabSz="91440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>
              <a:solidFill>
                <a:schemeClr val="bg1"/>
              </a:solidFill>
            </a:endParaRPr>
          </a:p>
          <a:p>
            <a:pPr marL="576072" indent="-576072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kern="0" noProof="0" dirty="0">
                <a:solidFill>
                  <a:schemeClr val="bg1"/>
                </a:solidFill>
              </a:rPr>
              <a:t>Opens up new opportunities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for implanted devices</a:t>
            </a:r>
          </a:p>
        </p:txBody>
      </p:sp>
    </p:spTree>
    <p:extLst>
      <p:ext uri="{BB962C8B-B14F-4D97-AF65-F5344CB8AC3E}">
        <p14:creationId xmlns:p14="http://schemas.microsoft.com/office/powerpoint/2010/main" val="5266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techtimes.com/data/images/full/101785/len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3176" r="-833" b="-9787"/>
          <a:stretch/>
        </p:blipFill>
        <p:spPr bwMode="auto">
          <a:xfrm>
            <a:off x="0" y="1143000"/>
            <a:ext cx="9220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93076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fade out="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43000"/>
            <a:ext cx="9144000" cy="5131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Contact lenses that measure blood sugar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48400"/>
            <a:ext cx="91440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Google- Business Computing World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5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53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6094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43600"/>
            <a:ext cx="9144000" cy="715089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3"/>
                </a:solidFill>
              </a:rPr>
              <a:t>interscatter.cs.washington.edu</a:t>
            </a:r>
          </a:p>
        </p:txBody>
      </p:sp>
    </p:spTree>
    <p:extLst>
      <p:ext uri="{BB962C8B-B14F-4D97-AF65-F5344CB8AC3E}">
        <p14:creationId xmlns:p14="http://schemas.microsoft.com/office/powerpoint/2010/main" val="108114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FC3DE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fade in="2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1146628"/>
            <a:ext cx="9498565" cy="5330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Contact lenses that measure blood sugar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59080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implanted devices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talk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smartphones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412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057400"/>
            <a:ext cx="1628571" cy="2619047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591423" y="2567768"/>
            <a:ext cx="1247078" cy="581530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5591423" y="3233135"/>
            <a:ext cx="1247078" cy="581530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/>
          <p:cNvSpPr/>
          <p:nvPr/>
        </p:nvSpPr>
        <p:spPr>
          <a:xfrm>
            <a:off x="5591423" y="3898502"/>
            <a:ext cx="1247078" cy="581530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Interscatter_Press_Releas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2564" y="7181436"/>
            <a:ext cx="228600" cy="228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Conventional radios consume too much power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11" y="1295400"/>
            <a:ext cx="2109771" cy="21097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7520" y="5934695"/>
            <a:ext cx="84582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Replacing implant batteries requires surgery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11" y="3489093"/>
            <a:ext cx="2126485" cy="212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">
        <p:fade/>
      </p:transition>
    </mc:Choice>
    <mc:Fallback xmlns="">
      <p:transition spd="med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15451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15538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2" grpId="3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2209800"/>
            <a:ext cx="9067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Problem: Creating RF signals is power expensive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5057" y="3124200"/>
            <a:ext cx="9067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Solution: Recycle RF signals from external devices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52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96192"/>
            <a:ext cx="4653700" cy="5090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07" y="3688159"/>
            <a:ext cx="381872" cy="581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20055"/>
            <a:ext cx="690949" cy="4953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Interscatter</a:t>
            </a:r>
            <a:r>
              <a:rPr lang="en-US" dirty="0">
                <a:solidFill>
                  <a:schemeClr val="bg1"/>
                </a:solidFill>
              </a:rPr>
              <a:t> Communication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1110706"/>
            <a:ext cx="6814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Recycle Bluetooth signals to create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WiFi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715000"/>
            <a:ext cx="8458200" cy="578882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Creates </a:t>
            </a:r>
            <a:r>
              <a:rPr lang="en-US" sz="2800" dirty="0" err="1">
                <a:solidFill>
                  <a:schemeClr val="bg1"/>
                </a:solidFill>
              </a:rPr>
              <a:t>WiFi</a:t>
            </a:r>
            <a:r>
              <a:rPr lang="en-US" sz="2800" dirty="0">
                <a:solidFill>
                  <a:schemeClr val="bg1"/>
                </a:solidFill>
              </a:rPr>
              <a:t> packets for </a:t>
            </a:r>
            <a:r>
              <a:rPr lang="en-US" sz="2800" dirty="0">
                <a:solidFill>
                  <a:schemeClr val="accent3"/>
                </a:solidFill>
              </a:rPr>
              <a:t>28 </a:t>
            </a:r>
            <a:r>
              <a:rPr lang="el-GR" sz="2800" dirty="0">
                <a:solidFill>
                  <a:schemeClr val="accent3"/>
                </a:solidFill>
              </a:rPr>
              <a:t>μ</a:t>
            </a:r>
            <a:r>
              <a:rPr lang="en-US" sz="2800" dirty="0">
                <a:solidFill>
                  <a:schemeClr val="accent3"/>
                </a:solidFill>
              </a:rPr>
              <a:t>W</a:t>
            </a:r>
            <a:r>
              <a:rPr lang="en-US" sz="2800" dirty="0">
                <a:solidFill>
                  <a:schemeClr val="bg1"/>
                </a:solidFill>
              </a:rPr>
              <a:t> of power</a:t>
            </a:r>
          </a:p>
        </p:txBody>
      </p:sp>
    </p:spTree>
    <p:extLst>
      <p:ext uri="{BB962C8B-B14F-4D97-AF65-F5344CB8AC3E}">
        <p14:creationId xmlns:p14="http://schemas.microsoft.com/office/powerpoint/2010/main" val="17465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07031 -0.19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11233 0.03611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Contributions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4463415"/>
            <a:ext cx="78867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098" y="1657394"/>
            <a:ext cx="7886700" cy="119181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</a:rPr>
              <a:t>Build first Wi-Fi </a:t>
            </a:r>
            <a:r>
              <a:rPr lang="en-US" sz="3200" kern="0" dirty="0">
                <a:solidFill>
                  <a:schemeClr val="accent3"/>
                </a:solidFill>
              </a:rPr>
              <a:t>contact lens</a:t>
            </a:r>
            <a:r>
              <a:rPr lang="en-US" sz="3200" kern="0" dirty="0">
                <a:solidFill>
                  <a:schemeClr val="bg1"/>
                </a:solidFill>
              </a:rPr>
              <a:t> and </a:t>
            </a:r>
            <a:r>
              <a:rPr lang="en-US" sz="3200" kern="0" dirty="0">
                <a:solidFill>
                  <a:schemeClr val="accent3"/>
                </a:solidFill>
              </a:rPr>
              <a:t>brain implant </a:t>
            </a:r>
            <a:r>
              <a:rPr lang="en-US" sz="3200" kern="0" dirty="0">
                <a:solidFill>
                  <a:schemeClr val="bg1"/>
                </a:solidFill>
              </a:rPr>
              <a:t>proof of concepts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350054"/>
            <a:ext cx="7886700" cy="1688405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bg1"/>
                </a:solidFill>
              </a:rPr>
              <a:t>Transform wireless transmissions from </a:t>
            </a:r>
            <a:br>
              <a:rPr lang="en-US" sz="3200" kern="0" dirty="0">
                <a:solidFill>
                  <a:schemeClr val="bg1"/>
                </a:solidFill>
              </a:rPr>
            </a:br>
            <a:r>
              <a:rPr lang="en-US" sz="3200" kern="0" dirty="0">
                <a:solidFill>
                  <a:schemeClr val="accent3"/>
                </a:solidFill>
              </a:rPr>
              <a:t>one technology to another</a:t>
            </a:r>
            <a:r>
              <a:rPr lang="en-US" sz="3200" kern="0" dirty="0">
                <a:solidFill>
                  <a:schemeClr val="bg1"/>
                </a:solidFill>
              </a:rPr>
              <a:t>, on the air</a:t>
            </a:r>
          </a:p>
          <a:p>
            <a:pPr marL="800100" lvl="1" indent="-342900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chemeClr val="bg1"/>
                </a:solidFill>
              </a:rPr>
              <a:t>  Bluetooth to 2-11Mbps Wi-Fi and ZigBee</a:t>
            </a:r>
          </a:p>
        </p:txBody>
      </p:sp>
    </p:spTree>
    <p:extLst>
      <p:ext uri="{BB962C8B-B14F-4D97-AF65-F5344CB8AC3E}">
        <p14:creationId xmlns:p14="http://schemas.microsoft.com/office/powerpoint/2010/main" val="11844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44500</TotalTime>
  <Words>690</Words>
  <Application>Microsoft Office PowerPoint</Application>
  <PresentationFormat>On-screen Show (4:3)</PresentationFormat>
  <Paragraphs>211</Paragraphs>
  <Slides>30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Verdana</vt:lpstr>
      <vt:lpstr>Wingdings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Vikram Iyer</cp:lastModifiedBy>
  <cp:revision>2191</cp:revision>
  <cp:lastPrinted>2016-08-23T03:15:44Z</cp:lastPrinted>
  <dcterms:created xsi:type="dcterms:W3CDTF">2014-03-13T21:00:58Z</dcterms:created>
  <dcterms:modified xsi:type="dcterms:W3CDTF">2016-09-29T18:22:11Z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